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1.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3.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52.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51.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8.xml.rels" ContentType="application/vnd.openxmlformats-package.relationships+xml"/>
  <Override PartName="/ppt/slideLayouts/_rels/slideLayout21.xml.rels" ContentType="application/vnd.openxmlformats-package.relationships+xml"/>
  <Override PartName="/ppt/slideLayouts/_rels/slideLayout53.xml.rels" ContentType="application/vnd.openxmlformats-package.relationships+xml"/>
  <Override PartName="/ppt/slideLayouts/_rels/slideLayout7.xml.rels" ContentType="application/vnd.openxmlformats-package.relationships+xml"/>
  <Override PartName="/ppt/slideLayouts/_rels/slideLayout20.xml.rels" ContentType="application/vnd.openxmlformats-package.relationships+xml"/>
  <Override PartName="/ppt/slideLayouts/_rels/slideLayout5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50.xml.rels" ContentType="application/vnd.openxmlformats-package.relationships+xml"/>
  <Override PartName="/ppt/slideLayouts/_rels/slideLayout11.xml.rels" ContentType="application/vnd.openxmlformats-package.relationships+xml"/>
  <Override PartName="/ppt/slideLayouts/_rels/slideLayout43.xml.rels" ContentType="application/vnd.openxmlformats-package.relationships+xml"/>
  <Override PartName="/ppt/slideLayouts/_rels/slideLayout10.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54.xml.rels" ContentType="application/vnd.openxmlformats-package.relationships+xml"/>
  <Override PartName="/ppt/slideLayouts/_rels/slideLayout22.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49.xml.rels" ContentType="application/vnd.openxmlformats-package.relationships+xml"/>
  <Override PartName="/ppt/slideLayouts/_rels/slideLayout56.xml.rels" ContentType="application/vnd.openxmlformats-package.relationships+xml"/>
  <Override PartName="/ppt/slideLayouts/_rels/slideLayout24.xml.rels" ContentType="application/vnd.openxmlformats-package.relationships+xml"/>
  <Override PartName="/ppt/slideLayouts/_rels/slideLayout48.xml.rels" ContentType="application/vnd.openxmlformats-package.relationships+xml"/>
  <Override PartName="/ppt/slideLayouts/_rels/slideLayout55.xml.rels" ContentType="application/vnd.openxmlformats-package.relationships+xml"/>
  <Override PartName="/ppt/slideLayouts/_rels/slideLayout23.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13.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9.xml.rels" ContentType="application/vnd.openxmlformats-package.relationships+xml"/>
  <Override PartName="/ppt/slideLayouts/_rels/slideLayout1.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38.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2.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57.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7.xml.rels" ContentType="application/vnd.openxmlformats-package.relationships+xml"/>
  <Override PartName="/ppt/slideLayouts/slideLayout50.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media/image14.png" ContentType="image/png"/>
  <Override PartName="/ppt/media/image13.png" ContentType="image/png"/>
  <Override PartName="/ppt/media/image12.png" ContentType="image/png"/>
  <Override PartName="/ppt/media/image11.png" ContentType="image/png"/>
  <Override PartName="/ppt/media/image10.png" ContentType="image/png"/>
  <Override PartName="/ppt/media/image9.png" ContentType="image/png"/>
  <Override PartName="/ppt/media/image15.jpeg" ContentType="image/jpeg"/>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5.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0.png"/><Relationship Id="rId3" Type="http://schemas.openxmlformats.org/officeDocument/2006/relationships/image" Target="../media/image11.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13.png"/><Relationship Id="rId3" Type="http://schemas.openxmlformats.org/officeDocument/2006/relationships/image" Target="../media/image14.png"/>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5"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6"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9"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30"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1"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33"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4"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5" name="" descr=""/>
          <p:cNvPicPr/>
          <p:nvPr/>
        </p:nvPicPr>
        <p:blipFill>
          <a:blip r:embed="rId2"/>
          <a:stretch/>
        </p:blipFill>
        <p:spPr>
          <a:xfrm>
            <a:off x="2292480" y="1768680"/>
            <a:ext cx="5494680" cy="4384080"/>
          </a:xfrm>
          <a:prstGeom prst="rect">
            <a:avLst/>
          </a:prstGeom>
          <a:ln>
            <a:noFill/>
          </a:ln>
        </p:spPr>
      </p:pic>
      <p:pic>
        <p:nvPicPr>
          <p:cNvPr id="36" name="" descr=""/>
          <p:cNvPicPr/>
          <p:nvPr/>
        </p:nvPicPr>
        <p:blipFill>
          <a:blip r:embed="rId3"/>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0"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2"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4"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45"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7"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9"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0"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1"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4"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5"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5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9"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1"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2"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4"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5"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6"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67"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9"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70"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1" name="" descr=""/>
          <p:cNvPicPr/>
          <p:nvPr/>
        </p:nvPicPr>
        <p:blipFill>
          <a:blip r:embed="rId2"/>
          <a:stretch/>
        </p:blipFill>
        <p:spPr>
          <a:xfrm>
            <a:off x="2292480" y="1768680"/>
            <a:ext cx="5494680" cy="4384080"/>
          </a:xfrm>
          <a:prstGeom prst="rect">
            <a:avLst/>
          </a:prstGeom>
          <a:ln>
            <a:noFill/>
          </a:ln>
        </p:spPr>
      </p:pic>
      <p:pic>
        <p:nvPicPr>
          <p:cNvPr id="72" name="" descr=""/>
          <p:cNvPicPr/>
          <p:nvPr/>
        </p:nvPicPr>
        <p:blipFill>
          <a:blip r:embed="rId3"/>
          <a:stretch/>
        </p:blipFill>
        <p:spPr>
          <a:xfrm>
            <a:off x="2292480" y="1768680"/>
            <a:ext cx="5494680" cy="43840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7"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79"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81"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2"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6"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4"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8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87"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88"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0"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9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2"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4"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95"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6"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98"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99"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01"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02"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03"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04"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06"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07"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08" name="" descr=""/>
          <p:cNvPicPr/>
          <p:nvPr/>
        </p:nvPicPr>
        <p:blipFill>
          <a:blip r:embed="rId2"/>
          <a:stretch/>
        </p:blipFill>
        <p:spPr>
          <a:xfrm>
            <a:off x="2292480" y="1768680"/>
            <a:ext cx="5494680" cy="4384080"/>
          </a:xfrm>
          <a:prstGeom prst="rect">
            <a:avLst/>
          </a:prstGeom>
          <a:ln>
            <a:noFill/>
          </a:ln>
        </p:spPr>
      </p:pic>
      <p:pic>
        <p:nvPicPr>
          <p:cNvPr id="109" name="" descr=""/>
          <p:cNvPicPr/>
          <p:nvPr/>
        </p:nvPicPr>
        <p:blipFill>
          <a:blip r:embed="rId3"/>
          <a:stretch/>
        </p:blipFill>
        <p:spPr>
          <a:xfrm>
            <a:off x="2292480" y="1768680"/>
            <a:ext cx="5494680" cy="43840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1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14"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16"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8"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9"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18"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19"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21"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2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24"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25"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2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2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29"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31"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2"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33"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35"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136"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3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9"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40"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41"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43"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44"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45" name="" descr=""/>
          <p:cNvPicPr/>
          <p:nvPr/>
        </p:nvPicPr>
        <p:blipFill>
          <a:blip r:embed="rId2"/>
          <a:stretch/>
        </p:blipFill>
        <p:spPr>
          <a:xfrm>
            <a:off x="2292480" y="1768680"/>
            <a:ext cx="5494680" cy="4384080"/>
          </a:xfrm>
          <a:prstGeom prst="rect">
            <a:avLst/>
          </a:prstGeom>
          <a:ln>
            <a:noFill/>
          </a:ln>
        </p:spPr>
      </p:pic>
      <p:pic>
        <p:nvPicPr>
          <p:cNvPr id="146" name="" descr=""/>
          <p:cNvPicPr/>
          <p:nvPr/>
        </p:nvPicPr>
        <p:blipFill>
          <a:blip r:embed="rId3"/>
          <a:stretch/>
        </p:blipFill>
        <p:spPr>
          <a:xfrm>
            <a:off x="2292480" y="1768680"/>
            <a:ext cx="5494680" cy="438408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5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51"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53"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55"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56"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5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8"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61"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62"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4"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65"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66"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6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69"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70"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72"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173"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75"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76"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77"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78"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9072000" cy="5850360"/>
          </a:xfrm>
          <a:prstGeom prst="rect">
            <a:avLst/>
          </a:prstGeom>
        </p:spPr>
        <p:txBody>
          <a:bodyPr lIns="0" rIns="0" tIns="0" bIns="0" anchor="ctr"/>
          <a:p>
            <a:pPr algn="ctr"/>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80"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81"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82" name="" descr=""/>
          <p:cNvPicPr/>
          <p:nvPr/>
        </p:nvPicPr>
        <p:blipFill>
          <a:blip r:embed="rId2"/>
          <a:stretch/>
        </p:blipFill>
        <p:spPr>
          <a:xfrm>
            <a:off x="2292480" y="1768680"/>
            <a:ext cx="5494680" cy="4384080"/>
          </a:xfrm>
          <a:prstGeom prst="rect">
            <a:avLst/>
          </a:prstGeom>
          <a:ln>
            <a:noFill/>
          </a:ln>
        </p:spPr>
      </p:pic>
      <p:pic>
        <p:nvPicPr>
          <p:cNvPr id="183" name="" descr=""/>
          <p:cNvPicPr/>
          <p:nvPr/>
        </p:nvPicPr>
        <p:blipFill>
          <a:blip r:embed="rId3"/>
          <a:stretch/>
        </p:blipFill>
        <p:spPr>
          <a:xfrm>
            <a:off x="2292480" y="1768680"/>
            <a:ext cx="5494680" cy="4384080"/>
          </a:xfrm>
          <a:prstGeom prst="rect">
            <a:avLst/>
          </a:prstGeom>
          <a:ln>
            <a:noFill/>
          </a:ln>
        </p:spPr>
      </p:pic>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4"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5"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1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9"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9072000" cy="1261800"/>
          </a:xfrm>
          <a:prstGeom prst="rect">
            <a:avLst/>
          </a:prstGeom>
        </p:spPr>
        <p:txBody>
          <a:bodyPr lIns="0" rIns="0" tIns="0" bIns="0" anchor="ctr"/>
          <a:p>
            <a:pPr algn="ctr"/>
            <a:endParaRPr/>
          </a:p>
        </p:txBody>
      </p:sp>
      <p:sp>
        <p:nvSpPr>
          <p:cNvPr id="21"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2"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3"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6.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9.pn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12.pn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0" name="" descr=""/>
          <p:cNvPicPr/>
          <p:nvPr/>
        </p:nvPicPr>
        <p:blipFill>
          <a:blip r:embed="rId2"/>
          <a:stretch/>
        </p:blipFill>
        <p:spPr>
          <a:xfrm>
            <a:off x="0" y="4320"/>
            <a:ext cx="10077120" cy="7553160"/>
          </a:xfrm>
          <a:prstGeom prst="rect">
            <a:avLst/>
          </a:prstGeom>
          <a:ln>
            <a:noFill/>
          </a:ln>
        </p:spPr>
      </p:pic>
      <p:sp>
        <p:nvSpPr>
          <p:cNvPr id="1"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2"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38"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73" name="" descr=""/>
          <p:cNvPicPr/>
          <p:nvPr/>
        </p:nvPicPr>
        <p:blipFill>
          <a:blip r:embed="rId2"/>
          <a:stretch/>
        </p:blipFill>
        <p:spPr>
          <a:xfrm>
            <a:off x="0" y="4320"/>
            <a:ext cx="10077120" cy="7553160"/>
          </a:xfrm>
          <a:prstGeom prst="rect">
            <a:avLst/>
          </a:prstGeom>
          <a:ln>
            <a:noFill/>
          </a:ln>
        </p:spPr>
      </p:pic>
      <p:sp>
        <p:nvSpPr>
          <p:cNvPr id="74"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75"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10" name="" descr=""/>
          <p:cNvPicPr/>
          <p:nvPr/>
        </p:nvPicPr>
        <p:blipFill>
          <a:blip r:embed="rId2"/>
          <a:stretch/>
        </p:blipFill>
        <p:spPr>
          <a:xfrm>
            <a:off x="0" y="4320"/>
            <a:ext cx="10077120" cy="7553160"/>
          </a:xfrm>
          <a:prstGeom prst="rect">
            <a:avLst/>
          </a:prstGeom>
          <a:ln>
            <a:noFill/>
          </a:ln>
        </p:spPr>
      </p:pic>
      <p:sp>
        <p:nvSpPr>
          <p:cNvPr id="111"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112"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47" name="" descr=""/>
          <p:cNvPicPr/>
          <p:nvPr/>
        </p:nvPicPr>
        <p:blipFill>
          <a:blip r:embed="rId2"/>
          <a:stretch/>
        </p:blipFill>
        <p:spPr>
          <a:xfrm>
            <a:off x="0" y="4320"/>
            <a:ext cx="10077120" cy="7553160"/>
          </a:xfrm>
          <a:prstGeom prst="rect">
            <a:avLst/>
          </a:prstGeom>
          <a:ln>
            <a:noFill/>
          </a:ln>
        </p:spPr>
      </p:pic>
      <p:sp>
        <p:nvSpPr>
          <p:cNvPr id="148"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149"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4" name="CustomShape 1"/>
          <p:cNvSpPr/>
          <p:nvPr/>
        </p:nvSpPr>
        <p:spPr>
          <a:xfrm>
            <a:off x="1554480" y="110880"/>
            <a:ext cx="7406280" cy="1809000"/>
          </a:xfrm>
          <a:prstGeom prst="rect">
            <a:avLst/>
          </a:prstGeom>
          <a:noFill/>
          <a:ln>
            <a:noFill/>
          </a:ln>
        </p:spPr>
        <p:style>
          <a:lnRef idx="0"/>
          <a:fillRef idx="0"/>
          <a:effectRef idx="0"/>
          <a:fontRef idx="minor"/>
        </p:style>
        <p:txBody>
          <a:bodyPr lIns="0" rIns="0" tIns="0" bIns="0" anchor="ctr"/>
          <a:p>
            <a:pPr algn="ctr">
              <a:lnSpc>
                <a:spcPct val="100000"/>
              </a:lnSpc>
            </a:pPr>
            <a:r>
              <a:rPr b="1" lang="en-US" sz="3200" strike="noStrike">
                <a:solidFill>
                  <a:srgbClr val="000000"/>
                </a:solidFill>
                <a:latin typeface="Cochin"/>
                <a:ea typeface="DejaVu Sans"/>
              </a:rPr>
              <a:t>Lil Bud the Vampire</a:t>
            </a:r>
            <a:endParaRPr/>
          </a:p>
          <a:p>
            <a:pPr algn="ctr">
              <a:lnSpc>
                <a:spcPct val="100000"/>
              </a:lnSpc>
            </a:pPr>
            <a:endParaRPr/>
          </a:p>
          <a:p>
            <a:pPr algn="ctr">
              <a:lnSpc>
                <a:spcPct val="100000"/>
              </a:lnSpc>
            </a:pPr>
            <a:r>
              <a:rPr lang="en-US" sz="2800" strike="noStrike">
                <a:solidFill>
                  <a:srgbClr val="000000"/>
                </a:solidFill>
                <a:latin typeface="Cochin"/>
                <a:ea typeface="DejaVu Sans"/>
              </a:rPr>
              <a:t>Makes a Human Friend</a:t>
            </a:r>
            <a:endParaRPr/>
          </a:p>
        </p:txBody>
      </p:sp>
      <p:sp>
        <p:nvSpPr>
          <p:cNvPr id="185" name="CustomShape 2"/>
          <p:cNvSpPr/>
          <p:nvPr/>
        </p:nvSpPr>
        <p:spPr>
          <a:xfrm>
            <a:off x="731520" y="6053040"/>
            <a:ext cx="9069120" cy="1259640"/>
          </a:xfrm>
          <a:prstGeom prst="rect">
            <a:avLst/>
          </a:prstGeom>
          <a:noFill/>
          <a:ln>
            <a:noFill/>
          </a:ln>
        </p:spPr>
        <p:style>
          <a:lnRef idx="0"/>
          <a:fillRef idx="0"/>
          <a:effectRef idx="0"/>
          <a:fontRef idx="minor"/>
        </p:style>
        <p:txBody>
          <a:bodyPr lIns="0" rIns="0" tIns="0" bIns="0" anchor="ctr"/>
          <a:p>
            <a:pPr algn="ctr">
              <a:lnSpc>
                <a:spcPct val="100000"/>
              </a:lnSpc>
            </a:pPr>
            <a:r>
              <a:rPr lang="en-US" sz="3200" strike="noStrike">
                <a:solidFill>
                  <a:srgbClr val="000000"/>
                </a:solidFill>
                <a:latin typeface="Cochin"/>
                <a:ea typeface="DejaVu Sans"/>
              </a:rPr>
              <a:t>Vincent F. A. Golphin</a:t>
            </a:r>
            <a:endParaRPr/>
          </a:p>
        </p:txBody>
      </p:sp>
      <p:pic>
        <p:nvPicPr>
          <p:cNvPr id="186" name="" descr=""/>
          <p:cNvPicPr/>
          <p:nvPr/>
        </p:nvPicPr>
        <p:blipFill>
          <a:blip r:embed="rId1"/>
          <a:stretch/>
        </p:blipFill>
        <p:spPr>
          <a:xfrm>
            <a:off x="3291840" y="1737360"/>
            <a:ext cx="3931920" cy="475488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6" name="CustomShape 1"/>
          <p:cNvSpPr/>
          <p:nvPr/>
        </p:nvSpPr>
        <p:spPr>
          <a:xfrm>
            <a:off x="2560320" y="640080"/>
            <a:ext cx="4936320" cy="91296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07" name="CustomShape 2"/>
          <p:cNvSpPr/>
          <p:nvPr/>
        </p:nvSpPr>
        <p:spPr>
          <a:xfrm>
            <a:off x="549000" y="2537640"/>
            <a:ext cx="8776080" cy="3129840"/>
          </a:xfrm>
          <a:prstGeom prst="rect">
            <a:avLst/>
          </a:prstGeom>
          <a:noFill/>
          <a:ln>
            <a:noFill/>
          </a:ln>
        </p:spPr>
        <p:style>
          <a:lnRef idx="0"/>
          <a:fillRef idx="0"/>
          <a:effectRef idx="0"/>
          <a:fontRef idx="minor"/>
        </p:style>
        <p:txBody>
          <a:bodyPr lIns="0" rIns="0" tIns="0" bIns="0"/>
          <a:p>
            <a:pPr algn="ctr">
              <a:lnSpc>
                <a:spcPct val="200000"/>
              </a:lnSpc>
            </a:pPr>
            <a:r>
              <a:rPr lang="en-US" sz="2400" strike="noStrike">
                <a:solidFill>
                  <a:srgbClr val="000000"/>
                </a:solidFill>
                <a:latin typeface="Cochin"/>
                <a:ea typeface="DejaVu Sans"/>
              </a:rPr>
              <a:t>  </a:t>
            </a:r>
            <a:r>
              <a:rPr lang="en-US" sz="2200" strike="noStrike">
                <a:solidFill>
                  <a:srgbClr val="000000"/>
                </a:solidFill>
                <a:latin typeface="Cochin"/>
                <a:ea typeface="DejaVu Sans"/>
              </a:rPr>
              <a:t>Mom never said a word of doubt about Bud’s plan.</a:t>
            </a:r>
            <a:endParaRPr/>
          </a:p>
          <a:p>
            <a:pPr algn="ctr">
              <a:lnSpc>
                <a:spcPct val="200000"/>
              </a:lnSpc>
            </a:pPr>
            <a:r>
              <a:rPr lang="en-US" sz="2200" strike="noStrike">
                <a:solidFill>
                  <a:srgbClr val="000000"/>
                </a:solidFill>
                <a:latin typeface="Cochin"/>
                <a:ea typeface="DejaVu Sans"/>
              </a:rPr>
              <a:t>She decided, “Let him make a human friend, if he can.”</a:t>
            </a:r>
            <a:endParaRPr/>
          </a:p>
          <a:p>
            <a:pPr algn="ctr">
              <a:lnSpc>
                <a:spcPct val="200000"/>
              </a:lnSpc>
            </a:pPr>
            <a:r>
              <a:rPr lang="en-US" sz="2200" strike="noStrike">
                <a:solidFill>
                  <a:srgbClr val="000000"/>
                </a:solidFill>
                <a:latin typeface="Cochin"/>
                <a:ea typeface="DejaVu Sans"/>
              </a:rPr>
              <a:t>Her son's big heart she had to admire,</a:t>
            </a:r>
            <a:endParaRPr/>
          </a:p>
          <a:p>
            <a:pPr algn="ctr">
              <a:lnSpc>
                <a:spcPct val="200000"/>
              </a:lnSpc>
            </a:pPr>
            <a:r>
              <a:rPr lang="en-US" sz="2200" strike="noStrike">
                <a:solidFill>
                  <a:srgbClr val="000000"/>
                </a:solidFill>
                <a:latin typeface="Cochin"/>
                <a:ea typeface="DejaVu Sans"/>
              </a:rPr>
              <a:t>though she knew most humans might fear a vampire.</a:t>
            </a:r>
            <a:endParaRPr/>
          </a:p>
          <a:p>
            <a:pPr algn="ctr">
              <a:lnSpc>
                <a:spcPct val="120000"/>
              </a:lnSpc>
            </a:pPr>
            <a:endParaRPr/>
          </a:p>
          <a:p>
            <a:pPr algn="ctr">
              <a:lnSpc>
                <a:spcPct val="200000"/>
              </a:lnSpc>
            </a:pPr>
            <a:endParaRPr/>
          </a:p>
          <a:p>
            <a:pPr algn="ctr">
              <a:lnSpc>
                <a:spcPct val="150000"/>
              </a:lnSpc>
            </a:pP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8" name="CustomShape 1"/>
          <p:cNvSpPr/>
          <p:nvPr/>
        </p:nvSpPr>
        <p:spPr>
          <a:xfrm>
            <a:off x="3291840" y="832680"/>
            <a:ext cx="3381840" cy="56664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09" name="CustomShape 2"/>
          <p:cNvSpPr/>
          <p:nvPr/>
        </p:nvSpPr>
        <p:spPr>
          <a:xfrm>
            <a:off x="822960" y="2323800"/>
            <a:ext cx="8502120" cy="352656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Cochin"/>
              </a:rPr>
              <a:t>Humans are taught they are evil, the Living Dead.</a:t>
            </a:r>
            <a:endParaRPr/>
          </a:p>
          <a:p>
            <a:pPr algn="ctr">
              <a:lnSpc>
                <a:spcPct val="200000"/>
              </a:lnSpc>
            </a:pPr>
            <a:r>
              <a:rPr lang="en-US" sz="2200" strike="noStrike">
                <a:solidFill>
                  <a:srgbClr val="000000"/>
                </a:solidFill>
                <a:latin typeface="Cochin"/>
                <a:ea typeface="Cochin"/>
              </a:rPr>
              <a:t>Lil Bud knew that was just a rumor vampires spread</a:t>
            </a:r>
            <a:endParaRPr/>
          </a:p>
          <a:p>
            <a:pPr algn="ctr">
              <a:lnSpc>
                <a:spcPct val="200000"/>
              </a:lnSpc>
            </a:pPr>
            <a:r>
              <a:rPr lang="en-US" sz="2200" strike="noStrike">
                <a:solidFill>
                  <a:srgbClr val="000000"/>
                </a:solidFill>
                <a:latin typeface="Cochin"/>
                <a:ea typeface="Cochin"/>
              </a:rPr>
              <a:t>to keep the humans away from their fun at night.</a:t>
            </a:r>
            <a:endParaRPr/>
          </a:p>
          <a:p>
            <a:pPr algn="ctr">
              <a:lnSpc>
                <a:spcPct val="200000"/>
              </a:lnSpc>
            </a:pPr>
            <a:r>
              <a:rPr lang="en-US" sz="2200" strike="noStrike">
                <a:solidFill>
                  <a:srgbClr val="000000"/>
                </a:solidFill>
                <a:latin typeface="Cochin"/>
                <a:ea typeface="Cochin"/>
              </a:rPr>
              <a:t>He thought that was selfish, and knew it was not right.</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0" name="CustomShape 1"/>
          <p:cNvSpPr/>
          <p:nvPr/>
        </p:nvSpPr>
        <p:spPr>
          <a:xfrm>
            <a:off x="2103120" y="392760"/>
            <a:ext cx="5915520" cy="134316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11" name="CustomShape 2"/>
          <p:cNvSpPr/>
          <p:nvPr/>
        </p:nvSpPr>
        <p:spPr>
          <a:xfrm>
            <a:off x="822960" y="1862640"/>
            <a:ext cx="8593560" cy="3440520"/>
          </a:xfrm>
          <a:prstGeom prst="rect">
            <a:avLst/>
          </a:prstGeom>
          <a:noFill/>
          <a:ln>
            <a:noFill/>
          </a:ln>
        </p:spPr>
        <p:style>
          <a:lnRef idx="0"/>
          <a:fillRef idx="0"/>
          <a:effectRef idx="0"/>
          <a:fontRef idx="minor"/>
        </p:style>
        <p:txBody>
          <a:bodyPr lIns="0" rIns="0" tIns="0" bIns="0"/>
          <a:p>
            <a:pPr algn="ctr">
              <a:lnSpc>
                <a:spcPct val="200000"/>
              </a:lnSpc>
            </a:pPr>
            <a:r>
              <a:rPr lang="en-US" sz="2400" strike="noStrike">
                <a:solidFill>
                  <a:srgbClr val="000000"/>
                </a:solidFill>
                <a:latin typeface="Cochin"/>
                <a:ea typeface="DejaVu Sans"/>
              </a:rPr>
              <a:t>   </a:t>
            </a:r>
            <a:r>
              <a:rPr lang="en-US" sz="2200" strike="noStrike">
                <a:solidFill>
                  <a:srgbClr val="000000"/>
                </a:solidFill>
                <a:latin typeface="Cochin"/>
                <a:ea typeface="DejaVu Sans"/>
              </a:rPr>
              <a:t>Lil Bud’s dad and brother only saw humans as food,</a:t>
            </a:r>
            <a:endParaRPr/>
          </a:p>
          <a:p>
            <a:pPr algn="ctr">
              <a:lnSpc>
                <a:spcPct val="200000"/>
              </a:lnSpc>
            </a:pPr>
            <a:r>
              <a:rPr lang="en-US" sz="2200" strike="noStrike">
                <a:solidFill>
                  <a:srgbClr val="000000"/>
                </a:solidFill>
                <a:latin typeface="Cochin"/>
                <a:ea typeface="DejaVu Sans"/>
              </a:rPr>
              <a:t>and only went near them when in a hungry mood.</a:t>
            </a:r>
            <a:endParaRPr/>
          </a:p>
          <a:p>
            <a:pPr algn="ctr">
              <a:lnSpc>
                <a:spcPct val="200000"/>
              </a:lnSpc>
            </a:pPr>
            <a:r>
              <a:rPr lang="en-US" sz="2200" strike="noStrike">
                <a:solidFill>
                  <a:srgbClr val="000000"/>
                </a:solidFill>
                <a:latin typeface="Cochin"/>
                <a:ea typeface="DejaVu Sans"/>
              </a:rPr>
              <a:t>His brother Draco said, “Hanging around humans is weird.” </a:t>
            </a:r>
            <a:endParaRPr/>
          </a:p>
          <a:p>
            <a:pPr algn="ctr">
              <a:lnSpc>
                <a:spcPct val="200000"/>
              </a:lnSpc>
            </a:pPr>
            <a:r>
              <a:rPr lang="en-US" sz="2200" strike="noStrike">
                <a:solidFill>
                  <a:srgbClr val="000000"/>
                </a:solidFill>
                <a:latin typeface="Cochin"/>
                <a:ea typeface="DejaVu Sans"/>
              </a:rPr>
              <a:t>They probably have cooties and other diseases, he feared.</a:t>
            </a:r>
            <a:endParaRPr/>
          </a:p>
          <a:p>
            <a:pPr algn="ctr">
              <a:lnSpc>
                <a:spcPct val="150000"/>
              </a:lnSpc>
            </a:pPr>
            <a:endParaRPr/>
          </a:p>
          <a:p>
            <a:pPr algn="ctr">
              <a:lnSpc>
                <a:spcPct val="150000"/>
              </a:lnSpc>
            </a:pPr>
            <a:r>
              <a:rPr lang="en-US" sz="2000" strike="noStrike">
                <a:solidFill>
                  <a:srgbClr val="000000"/>
                </a:solidFill>
                <a:latin typeface="Cochin"/>
                <a:ea typeface="Cochin"/>
              </a:rPr>
              <a:t>   </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2" name="CustomShape 1"/>
          <p:cNvSpPr/>
          <p:nvPr/>
        </p:nvSpPr>
        <p:spPr>
          <a:xfrm>
            <a:off x="3291840" y="803520"/>
            <a:ext cx="3502800" cy="56664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13" name="CustomShape 2"/>
          <p:cNvSpPr/>
          <p:nvPr/>
        </p:nvSpPr>
        <p:spPr>
          <a:xfrm>
            <a:off x="914400" y="2384280"/>
            <a:ext cx="8319240" cy="364896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Cochin"/>
              </a:rPr>
              <a:t>Bud asked, “What if they like games and laughs like us?</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Would there really be a need for all of this fuss?”</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Draco's never seen a human kid,” Bud said to himself.</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I bet he could not even tell a human boy from an elf.”</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4" name="CustomShape 1"/>
          <p:cNvSpPr/>
          <p:nvPr/>
        </p:nvSpPr>
        <p:spPr>
          <a:xfrm>
            <a:off x="2377440" y="365760"/>
            <a:ext cx="5366880" cy="152604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15" name="CustomShape 2"/>
          <p:cNvSpPr/>
          <p:nvPr/>
        </p:nvSpPr>
        <p:spPr>
          <a:xfrm>
            <a:off x="530280" y="2743200"/>
            <a:ext cx="9069120" cy="3715560"/>
          </a:xfrm>
          <a:prstGeom prst="rect">
            <a:avLst/>
          </a:prstGeom>
          <a:noFill/>
          <a:ln>
            <a:noFill/>
          </a:ln>
        </p:spPr>
        <p:style>
          <a:lnRef idx="0"/>
          <a:fillRef idx="0"/>
          <a:effectRef idx="0"/>
          <a:fontRef idx="minor"/>
        </p:style>
        <p:txBody>
          <a:bodyPr lIns="0" rIns="0" tIns="0" bIns="0"/>
          <a:p>
            <a:pPr algn="ctr">
              <a:lnSpc>
                <a:spcPct val="200000"/>
              </a:lnSpc>
            </a:pPr>
            <a:r>
              <a:rPr lang="en-US" sz="2400" strike="noStrike">
                <a:solidFill>
                  <a:srgbClr val="000000"/>
                </a:solidFill>
                <a:latin typeface="Cochin"/>
                <a:ea typeface="DejaVu Sans"/>
              </a:rPr>
              <a:t>   </a:t>
            </a:r>
            <a:endParaRPr/>
          </a:p>
          <a:p>
            <a:pPr algn="ctr">
              <a:lnSpc>
                <a:spcPct val="150000"/>
              </a:lnSpc>
            </a:pPr>
            <a:endParaRPr/>
          </a:p>
          <a:p>
            <a:pPr algn="ctr">
              <a:lnSpc>
                <a:spcPct val="200000"/>
              </a:lnSpc>
            </a:pPr>
            <a:endParaRPr/>
          </a:p>
        </p:txBody>
      </p:sp>
      <p:sp>
        <p:nvSpPr>
          <p:cNvPr id="216" name="CustomShape 3"/>
          <p:cNvSpPr/>
          <p:nvPr/>
        </p:nvSpPr>
        <p:spPr>
          <a:xfrm>
            <a:off x="822960" y="1918800"/>
            <a:ext cx="8404920" cy="301860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Your brother is right,” said Lil Bud’s dad,</a:t>
            </a:r>
            <a:endParaRPr/>
          </a:p>
          <a:p>
            <a:pPr algn="ctr">
              <a:lnSpc>
                <a:spcPct val="200000"/>
              </a:lnSpc>
            </a:pPr>
            <a:r>
              <a:rPr lang="en-US" sz="2200" strike="noStrike">
                <a:solidFill>
                  <a:srgbClr val="000000"/>
                </a:solidFill>
                <a:latin typeface="Cochin"/>
                <a:ea typeface="Cochin"/>
              </a:rPr>
              <a:t>who became very upset, and even got mad.</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Stay away from the humans as much as you can at night.</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We have always lived that way, which makes it right.”</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7" name="CustomShape 1"/>
          <p:cNvSpPr/>
          <p:nvPr/>
        </p:nvSpPr>
        <p:spPr>
          <a:xfrm>
            <a:off x="3108960" y="832680"/>
            <a:ext cx="3839040" cy="53748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18" name="CustomShape 2"/>
          <p:cNvSpPr/>
          <p:nvPr/>
        </p:nvSpPr>
        <p:spPr>
          <a:xfrm>
            <a:off x="812160" y="1809360"/>
            <a:ext cx="8422920" cy="2762280"/>
          </a:xfrm>
          <a:prstGeom prst="rect">
            <a:avLst/>
          </a:prstGeom>
          <a:noFill/>
          <a:ln>
            <a:noFill/>
          </a:ln>
        </p:spPr>
        <p:style>
          <a:lnRef idx="0"/>
          <a:fillRef idx="0"/>
          <a:effectRef idx="0"/>
          <a:fontRef idx="minor"/>
        </p:style>
        <p:txBody>
          <a:bodyPr lIns="90000" rIns="90000" tIns="45000" bIns="45000"/>
          <a:p>
            <a:pPr algn="ctr">
              <a:lnSpc>
                <a:spcPct val="200000"/>
              </a:lnSpc>
            </a:pPr>
            <a:r>
              <a:rPr lang="en-US" sz="2400" strike="noStrike">
                <a:solidFill>
                  <a:srgbClr val="000000"/>
                </a:solidFill>
                <a:latin typeface="Cochin"/>
                <a:ea typeface="Cochin"/>
              </a:rPr>
              <a:t> </a:t>
            </a:r>
            <a:r>
              <a:rPr lang="en-US" sz="2200" strike="noStrike">
                <a:solidFill>
                  <a:srgbClr val="000000"/>
                </a:solidFill>
                <a:latin typeface="Cochin"/>
                <a:ea typeface="Cochin"/>
              </a:rPr>
              <a:t>Bud listened well to his dad, and accepted the insight,</a:t>
            </a:r>
            <a:endParaRPr/>
          </a:p>
          <a:p>
            <a:pPr algn="ctr">
              <a:lnSpc>
                <a:spcPct val="200000"/>
              </a:lnSpc>
            </a:pPr>
            <a:r>
              <a:rPr lang="en-US" sz="2200" strike="noStrike">
                <a:solidFill>
                  <a:srgbClr val="000000"/>
                </a:solidFill>
                <a:latin typeface="Cochin"/>
                <a:ea typeface="Cochin"/>
              </a:rPr>
              <a:t>but could never see where to stay away was right.</a:t>
            </a:r>
            <a:endParaRPr/>
          </a:p>
          <a:p>
            <a:pPr algn="ctr">
              <a:lnSpc>
                <a:spcPct val="200000"/>
              </a:lnSpc>
            </a:pPr>
            <a:r>
              <a:rPr lang="en-US" sz="2200" strike="noStrike">
                <a:solidFill>
                  <a:srgbClr val="000000"/>
                </a:solidFill>
                <a:latin typeface="Cochin"/>
                <a:ea typeface="Cochin"/>
              </a:rPr>
              <a:t>Vampires and humans are different, Lil Bud understood,</a:t>
            </a:r>
            <a:endParaRPr/>
          </a:p>
          <a:p>
            <a:pPr algn="ctr">
              <a:lnSpc>
                <a:spcPct val="200000"/>
              </a:lnSpc>
            </a:pPr>
            <a:r>
              <a:rPr lang="en-US" sz="2200" strike="noStrike">
                <a:solidFill>
                  <a:srgbClr val="000000"/>
                </a:solidFill>
                <a:latin typeface="Cochin"/>
                <a:ea typeface="Cochin"/>
              </a:rPr>
              <a:t>but thought, “Isn't any new friend something good?”</a:t>
            </a:r>
            <a:endParaRPr/>
          </a:p>
          <a:p>
            <a:pPr algn="ctr">
              <a:lnSpc>
                <a:spcPct val="200000"/>
              </a:lnSpc>
            </a:pP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9" name="CustomShape 1"/>
          <p:cNvSpPr/>
          <p:nvPr/>
        </p:nvSpPr>
        <p:spPr>
          <a:xfrm>
            <a:off x="3399480" y="815760"/>
            <a:ext cx="3195000" cy="56664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20" name="CustomShape 2"/>
          <p:cNvSpPr/>
          <p:nvPr/>
        </p:nvSpPr>
        <p:spPr>
          <a:xfrm>
            <a:off x="856800" y="2712240"/>
            <a:ext cx="8404920" cy="301860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Cochin"/>
              </a:rPr>
              <a:t>Lil Bud dressed like a human for Halloween, </a:t>
            </a:r>
            <a:endParaRPr/>
          </a:p>
          <a:p>
            <a:pPr algn="ctr">
              <a:lnSpc>
                <a:spcPct val="200000"/>
              </a:lnSpc>
            </a:pPr>
            <a:r>
              <a:rPr lang="en-US" sz="2200" strike="noStrike">
                <a:solidFill>
                  <a:srgbClr val="000000"/>
                </a:solidFill>
                <a:latin typeface="Cochin"/>
                <a:ea typeface="Cochin"/>
              </a:rPr>
              <a:t>and was the funniest sight you have ever seen.</a:t>
            </a:r>
            <a:endParaRPr/>
          </a:p>
          <a:p>
            <a:pPr algn="ctr">
              <a:lnSpc>
                <a:spcPct val="200000"/>
              </a:lnSpc>
            </a:pPr>
            <a:r>
              <a:rPr lang="en-US" sz="2200" strike="noStrike">
                <a:solidFill>
                  <a:srgbClr val="000000"/>
                </a:solidFill>
                <a:latin typeface="Cochin"/>
                <a:ea typeface="Cochin"/>
              </a:rPr>
              <a:t>His clothes were brightly colored, but did not match,</a:t>
            </a:r>
            <a:endParaRPr/>
          </a:p>
          <a:p>
            <a:pPr algn="ctr">
              <a:lnSpc>
                <a:spcPct val="200000"/>
              </a:lnSpc>
            </a:pPr>
            <a:r>
              <a:rPr lang="en-US" sz="2200" strike="noStrike">
                <a:solidFill>
                  <a:srgbClr val="000000"/>
                </a:solidFill>
                <a:latin typeface="Cochin"/>
                <a:ea typeface="Cochin"/>
              </a:rPr>
              <a:t>and on the pant's right knee was a big orange patch.</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1" name="CustomShape 1"/>
          <p:cNvSpPr/>
          <p:nvPr/>
        </p:nvSpPr>
        <p:spPr>
          <a:xfrm>
            <a:off x="3474720" y="667080"/>
            <a:ext cx="3198600" cy="88560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22" name="CustomShape 2"/>
          <p:cNvSpPr/>
          <p:nvPr/>
        </p:nvSpPr>
        <p:spPr>
          <a:xfrm>
            <a:off x="504000" y="1769040"/>
            <a:ext cx="9069120" cy="4903560"/>
          </a:xfrm>
          <a:prstGeom prst="rect">
            <a:avLst/>
          </a:prstGeom>
          <a:noFill/>
          <a:ln>
            <a:noFill/>
          </a:ln>
        </p:spPr>
        <p:style>
          <a:lnRef idx="0"/>
          <a:fillRef idx="0"/>
          <a:effectRef idx="0"/>
          <a:fontRef idx="minor"/>
        </p:style>
        <p:txBody>
          <a:bodyPr lIns="0" rIns="0" tIns="0" bIns="0"/>
          <a:p>
            <a:pPr algn="ctr">
              <a:lnSpc>
                <a:spcPct val="200000"/>
              </a:lnSpc>
            </a:pPr>
            <a:r>
              <a:rPr lang="en-US" sz="2400" strike="noStrike">
                <a:solidFill>
                  <a:srgbClr val="000000"/>
                </a:solidFill>
                <a:latin typeface="Cochin"/>
                <a:ea typeface="DejaVu Sans"/>
              </a:rPr>
              <a:t>   </a:t>
            </a:r>
            <a:endParaRPr/>
          </a:p>
          <a:p>
            <a:pPr algn="ctr">
              <a:lnSpc>
                <a:spcPct val="200000"/>
              </a:lnSpc>
            </a:pPr>
            <a:endParaRPr/>
          </a:p>
          <a:p>
            <a:pPr algn="ctr">
              <a:lnSpc>
                <a:spcPct val="150000"/>
              </a:lnSpc>
            </a:pPr>
            <a:endParaRPr/>
          </a:p>
        </p:txBody>
      </p:sp>
      <p:sp>
        <p:nvSpPr>
          <p:cNvPr id="223" name="CustomShape 3"/>
          <p:cNvSpPr/>
          <p:nvPr/>
        </p:nvSpPr>
        <p:spPr>
          <a:xfrm>
            <a:off x="914400" y="2560320"/>
            <a:ext cx="8411040" cy="255996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Cochin"/>
              </a:rPr>
              <a:t>He breezed through the streets, ran door to door.</a:t>
            </a:r>
            <a:endParaRPr/>
          </a:p>
          <a:p>
            <a:pPr algn="ctr">
              <a:lnSpc>
                <a:spcPct val="200000"/>
              </a:lnSpc>
            </a:pPr>
            <a:r>
              <a:rPr lang="en-US" sz="2200" strike="noStrike">
                <a:solidFill>
                  <a:srgbClr val="000000"/>
                </a:solidFill>
                <a:latin typeface="Cochin"/>
                <a:ea typeface="Cochin"/>
              </a:rPr>
              <a:t>Lil Bud filled a bag with candy, but wanted something more.</a:t>
            </a:r>
            <a:endParaRPr/>
          </a:p>
          <a:p>
            <a:pPr algn="ctr">
              <a:lnSpc>
                <a:spcPct val="200000"/>
              </a:lnSpc>
            </a:pPr>
            <a:r>
              <a:rPr lang="en-US" sz="2200" strike="noStrike">
                <a:solidFill>
                  <a:srgbClr val="000000"/>
                </a:solidFill>
                <a:latin typeface="Cochin"/>
                <a:ea typeface="Cochin"/>
              </a:rPr>
              <a:t>Down a dark street he walked in search of a friend,</a:t>
            </a:r>
            <a:endParaRPr/>
          </a:p>
          <a:p>
            <a:pPr algn="ctr">
              <a:lnSpc>
                <a:spcPct val="200000"/>
              </a:lnSpc>
            </a:pPr>
            <a:r>
              <a:rPr lang="en-US" sz="2200" strike="noStrike">
                <a:solidFill>
                  <a:srgbClr val="000000"/>
                </a:solidFill>
                <a:latin typeface="Cochin"/>
                <a:ea typeface="Cochin"/>
              </a:rPr>
              <a:t>and a funny little accident happened right then.</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4" name="CustomShape 1"/>
          <p:cNvSpPr/>
          <p:nvPr/>
        </p:nvSpPr>
        <p:spPr>
          <a:xfrm>
            <a:off x="3291840" y="274320"/>
            <a:ext cx="3538080" cy="161748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25" name="CustomShape 2"/>
          <p:cNvSpPr/>
          <p:nvPr/>
        </p:nvSpPr>
        <p:spPr>
          <a:xfrm>
            <a:off x="640080" y="2651760"/>
            <a:ext cx="9069120" cy="2832840"/>
          </a:xfrm>
          <a:prstGeom prst="rect">
            <a:avLst/>
          </a:prstGeom>
          <a:noFill/>
          <a:ln>
            <a:noFill/>
          </a:ln>
        </p:spPr>
        <p:style>
          <a:lnRef idx="0"/>
          <a:fillRef idx="0"/>
          <a:effectRef idx="0"/>
          <a:fontRef idx="minor"/>
        </p:style>
        <p:txBody>
          <a:bodyPr lIns="0" rIns="0" tIns="0" bIns="0"/>
          <a:p>
            <a:pPr algn="ctr">
              <a:lnSpc>
                <a:spcPct val="200000"/>
              </a:lnSpc>
            </a:pPr>
            <a:r>
              <a:rPr lang="en-US" sz="2400" strike="noStrike">
                <a:solidFill>
                  <a:srgbClr val="000000"/>
                </a:solidFill>
                <a:latin typeface="Cochin"/>
                <a:ea typeface="DejaVu Sans"/>
              </a:rPr>
              <a:t>  </a:t>
            </a:r>
            <a:r>
              <a:rPr lang="en-US" sz="2200" strike="noStrike">
                <a:solidFill>
                  <a:srgbClr val="000000"/>
                </a:solidFill>
                <a:latin typeface="Cochin"/>
                <a:ea typeface="DejaVu Sans"/>
              </a:rPr>
              <a:t> </a:t>
            </a:r>
            <a:r>
              <a:rPr lang="en-US" sz="2200" strike="noStrike">
                <a:solidFill>
                  <a:srgbClr val="000000"/>
                </a:solidFill>
                <a:latin typeface="Cochin"/>
                <a:ea typeface="DejaVu Sans"/>
              </a:rPr>
              <a:t>In the thick, dense fog in that part of town,</a:t>
            </a:r>
            <a:endParaRPr/>
          </a:p>
          <a:p>
            <a:pPr algn="ctr">
              <a:lnSpc>
                <a:spcPct val="200000"/>
              </a:lnSpc>
            </a:pPr>
            <a:r>
              <a:rPr lang="en-US" sz="2200" strike="noStrike">
                <a:solidFill>
                  <a:srgbClr val="000000"/>
                </a:solidFill>
                <a:latin typeface="Cochin"/>
                <a:ea typeface="DejaVu Sans"/>
              </a:rPr>
              <a:t>Bud bumped into a human boy, and they fell down.</a:t>
            </a:r>
            <a:endParaRPr/>
          </a:p>
          <a:p>
            <a:pPr algn="ctr">
              <a:lnSpc>
                <a:spcPct val="200000"/>
              </a:lnSpc>
            </a:pPr>
            <a:r>
              <a:rPr lang="en-US" sz="2200" strike="noStrike">
                <a:solidFill>
                  <a:srgbClr val="000000"/>
                </a:solidFill>
                <a:latin typeface="Cochin"/>
                <a:ea typeface="DejaVu Sans"/>
              </a:rPr>
              <a:t>“</a:t>
            </a:r>
            <a:r>
              <a:rPr lang="en-US" sz="2200" strike="noStrike">
                <a:solidFill>
                  <a:srgbClr val="000000"/>
                </a:solidFill>
                <a:latin typeface="Cochin"/>
                <a:ea typeface="DejaVu Sans"/>
              </a:rPr>
              <a:t>Are you Ok?” Lil Bud asked, as the kid rubbed his head.</a:t>
            </a:r>
            <a:endParaRPr/>
          </a:p>
          <a:p>
            <a:pPr algn="ctr">
              <a:lnSpc>
                <a:spcPct val="200000"/>
              </a:lnSpc>
            </a:pPr>
            <a:r>
              <a:rPr lang="en-US" sz="2200" strike="noStrike">
                <a:solidFill>
                  <a:srgbClr val="000000"/>
                </a:solidFill>
                <a:latin typeface="Cochin"/>
                <a:ea typeface="DejaVu Sans"/>
              </a:rPr>
              <a:t>“</a:t>
            </a:r>
            <a:r>
              <a:rPr lang="en-US" sz="2200" strike="noStrike">
                <a:solidFill>
                  <a:srgbClr val="000000"/>
                </a:solidFill>
                <a:latin typeface="Cochin"/>
                <a:ea typeface="DejaVu Sans"/>
              </a:rPr>
              <a:t>Yes, but my candy spilled all over,” the boy said.</a:t>
            </a:r>
            <a:endParaRPr/>
          </a:p>
          <a:p>
            <a:pPr algn="ctr">
              <a:lnSpc>
                <a:spcPct val="150000"/>
              </a:lnSpc>
            </a:pPr>
            <a:endParaRPr/>
          </a:p>
          <a:p>
            <a:pPr algn="ctr">
              <a:lnSpc>
                <a:spcPct val="150000"/>
              </a:lnSpc>
            </a:pP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6" name="CustomShape 1"/>
          <p:cNvSpPr/>
          <p:nvPr/>
        </p:nvSpPr>
        <p:spPr>
          <a:xfrm>
            <a:off x="3478680" y="803520"/>
            <a:ext cx="3195000" cy="56664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27" name="CustomShape 2"/>
          <p:cNvSpPr/>
          <p:nvPr/>
        </p:nvSpPr>
        <p:spPr>
          <a:xfrm>
            <a:off x="908280" y="1928880"/>
            <a:ext cx="8410680" cy="274284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Cochin"/>
              </a:rPr>
              <a:t>They picked up the Halloween treats, and stuffed them in bags,</a:t>
            </a:r>
            <a:endParaRPr/>
          </a:p>
          <a:p>
            <a:pPr algn="ctr">
              <a:lnSpc>
                <a:spcPct val="200000"/>
              </a:lnSpc>
            </a:pPr>
            <a:r>
              <a:rPr lang="en-US" sz="2200" strike="noStrike">
                <a:solidFill>
                  <a:srgbClr val="000000"/>
                </a:solidFill>
                <a:latin typeface="Cochin"/>
                <a:ea typeface="Cochin"/>
              </a:rPr>
              <a:t>The human kid looked like a TV vampire, but dressed in rags.</a:t>
            </a:r>
            <a:endParaRPr/>
          </a:p>
          <a:p>
            <a:pPr algn="ctr">
              <a:lnSpc>
                <a:spcPct val="200000"/>
              </a:lnSpc>
            </a:pPr>
            <a:r>
              <a:rPr lang="en-US" sz="2200" strike="noStrike">
                <a:solidFill>
                  <a:srgbClr val="000000"/>
                </a:solidFill>
                <a:latin typeface="Cochin"/>
                <a:ea typeface="Cochin"/>
              </a:rPr>
              <a:t>His black cape was shredded, and the suit did not  fit well,</a:t>
            </a:r>
            <a:endParaRPr/>
          </a:p>
          <a:p>
            <a:pPr algn="ctr">
              <a:lnSpc>
                <a:spcPct val="200000"/>
              </a:lnSpc>
            </a:pPr>
            <a:r>
              <a:rPr lang="en-US" sz="2200" strike="noStrike">
                <a:solidFill>
                  <a:srgbClr val="000000"/>
                </a:solidFill>
                <a:latin typeface="Cochin"/>
                <a:ea typeface="Cochin"/>
              </a:rPr>
              <a:t>Yet he was excited to play the role, as far as Bud could tell.</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7" name="CustomShape 1"/>
          <p:cNvSpPr/>
          <p:nvPr/>
        </p:nvSpPr>
        <p:spPr>
          <a:xfrm>
            <a:off x="2926080" y="4480560"/>
            <a:ext cx="4386600" cy="1551960"/>
          </a:xfrm>
          <a:prstGeom prst="rect">
            <a:avLst/>
          </a:prstGeom>
          <a:noFill/>
          <a:ln>
            <a:noFill/>
          </a:ln>
        </p:spPr>
        <p:style>
          <a:lnRef idx="0"/>
          <a:fillRef idx="0"/>
          <a:effectRef idx="0"/>
          <a:fontRef idx="minor"/>
        </p:style>
        <p:txBody>
          <a:bodyPr lIns="0" rIns="0" tIns="0" bIns="0" anchor="ctr"/>
          <a:p>
            <a:pPr algn="just">
              <a:lnSpc>
                <a:spcPct val="100000"/>
              </a:lnSpc>
            </a:pPr>
            <a:r>
              <a:rPr lang="en-US" sz="1200" strike="noStrike">
                <a:solidFill>
                  <a:srgbClr val="000000"/>
                </a:solidFill>
                <a:latin typeface="Arial"/>
                <a:ea typeface="DejaVu Sans"/>
              </a:rPr>
              <a:t>Copyright (c) 2014 The Writing Company, Ltd. All rights reserved. Published by Elephant Eye Press, a division of The Writing Company, 1969 S. Alafaya Trail #174, Orlando, FL 32828</a:t>
            </a:r>
            <a:endParaRPr/>
          </a:p>
        </p:txBody>
      </p:sp>
      <p:sp>
        <p:nvSpPr>
          <p:cNvPr id="188" name="Line 2"/>
          <p:cNvSpPr/>
          <p:nvPr/>
        </p:nvSpPr>
        <p:spPr>
          <a:xfrm>
            <a:off x="1828800" y="3657600"/>
            <a:ext cx="6309360" cy="0"/>
          </a:xfrm>
          <a:prstGeom prst="line">
            <a:avLst/>
          </a:prstGeom>
          <a:ln>
            <a:solidFill>
              <a:srgbClr val="000000"/>
            </a:solidFill>
          </a:ln>
        </p:spPr>
      </p:sp>
      <p:sp>
        <p:nvSpPr>
          <p:cNvPr id="189" name="CustomShape 3"/>
          <p:cNvSpPr/>
          <p:nvPr/>
        </p:nvSpPr>
        <p:spPr>
          <a:xfrm>
            <a:off x="1828800" y="1097280"/>
            <a:ext cx="5828040" cy="554400"/>
          </a:xfrm>
          <a:prstGeom prst="rect">
            <a:avLst/>
          </a:prstGeom>
          <a:noFill/>
          <a:ln>
            <a:noFill/>
          </a:ln>
        </p:spPr>
        <p:style>
          <a:lnRef idx="0"/>
          <a:fillRef idx="0"/>
          <a:effectRef idx="0"/>
          <a:fontRef idx="minor"/>
        </p:style>
        <p:txBody>
          <a:bodyPr lIns="90000" rIns="90000" tIns="45000" bIns="45000"/>
          <a:p>
            <a:r>
              <a:rPr lang="en-US" sz="3200" strike="noStrike">
                <a:solidFill>
                  <a:srgbClr val="000000"/>
                </a:solidFill>
                <a:latin typeface="Cochin"/>
                <a:ea typeface="DejaVu Sans"/>
              </a:rPr>
              <a:t>The drawings in this book are by:</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8" name="CustomShape 1"/>
          <p:cNvSpPr/>
          <p:nvPr/>
        </p:nvSpPr>
        <p:spPr>
          <a:xfrm>
            <a:off x="3251520" y="382680"/>
            <a:ext cx="3538080" cy="143460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29" name="CustomShape 2"/>
          <p:cNvSpPr/>
          <p:nvPr/>
        </p:nvSpPr>
        <p:spPr>
          <a:xfrm>
            <a:off x="600120" y="1623960"/>
            <a:ext cx="8933040" cy="4903560"/>
          </a:xfrm>
          <a:prstGeom prst="rect">
            <a:avLst/>
          </a:prstGeom>
          <a:noFill/>
          <a:ln>
            <a:noFill/>
          </a:ln>
        </p:spPr>
        <p:style>
          <a:lnRef idx="0"/>
          <a:fillRef idx="0"/>
          <a:effectRef idx="0"/>
          <a:fontRef idx="minor"/>
        </p:style>
        <p:txBody>
          <a:bodyPr lIns="0" rIns="0" tIns="0" bIns="0"/>
          <a:p>
            <a:pPr>
              <a:lnSpc>
                <a:spcPct val="150000"/>
              </a:lnSpc>
            </a:pPr>
            <a:r>
              <a:rPr lang="en-US" sz="2400" strike="noStrike">
                <a:solidFill>
                  <a:srgbClr val="000000"/>
                </a:solidFill>
                <a:latin typeface="Cochin"/>
                <a:ea typeface="DejaVu Sans"/>
              </a:rPr>
              <a:t>   </a:t>
            </a:r>
            <a:endParaRPr/>
          </a:p>
          <a:p>
            <a:pPr algn="ctr">
              <a:lnSpc>
                <a:spcPct val="200000"/>
              </a:lnSpc>
            </a:pPr>
            <a:r>
              <a:rPr lang="en-US" sz="2400" strike="noStrike">
                <a:solidFill>
                  <a:srgbClr val="000000"/>
                </a:solidFill>
                <a:latin typeface="Cochin"/>
                <a:ea typeface="Cochin"/>
              </a:rPr>
              <a:t> </a:t>
            </a:r>
            <a:r>
              <a:rPr lang="en-US" sz="2200" strike="noStrike">
                <a:solidFill>
                  <a:srgbClr val="000000"/>
                </a:solidFill>
                <a:latin typeface="Cochin"/>
                <a:ea typeface="Cochin"/>
              </a:rPr>
              <a:t>“</a:t>
            </a:r>
            <a:r>
              <a:rPr lang="en-US" sz="2200" strike="noStrike">
                <a:solidFill>
                  <a:srgbClr val="000000"/>
                </a:solidFill>
                <a:latin typeface="Cochin"/>
                <a:ea typeface="Cochin"/>
              </a:rPr>
              <a:t>What are you?” Lil Bud asked, as they began to stand.</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I'm a vampire,” the boy said, then stuck out his hand.</a:t>
            </a:r>
            <a:endParaRPr/>
          </a:p>
          <a:p>
            <a:pPr algn="ctr">
              <a:lnSpc>
                <a:spcPct val="200000"/>
              </a:lnSpc>
            </a:pPr>
            <a:r>
              <a:rPr lang="en-US" sz="2200" strike="noStrike">
                <a:solidFill>
                  <a:srgbClr val="000000"/>
                </a:solidFill>
                <a:latin typeface="Cochin"/>
                <a:ea typeface="Cochin"/>
              </a:rPr>
              <a:t>They shook hands, traded names, and began to walk together.</a:t>
            </a:r>
            <a:endParaRPr/>
          </a:p>
          <a:p>
            <a:pPr algn="ctr">
              <a:lnSpc>
                <a:spcPct val="200000"/>
              </a:lnSpc>
            </a:pPr>
            <a:r>
              <a:rPr lang="en-US" sz="2200" strike="noStrike">
                <a:solidFill>
                  <a:srgbClr val="000000"/>
                </a:solidFill>
                <a:latin typeface="Cochin"/>
                <a:ea typeface="Cochin"/>
              </a:rPr>
              <a:t> </a:t>
            </a:r>
            <a:r>
              <a:rPr lang="en-US" sz="2200" strike="noStrike">
                <a:solidFill>
                  <a:srgbClr val="000000"/>
                </a:solidFill>
                <a:latin typeface="Cochin"/>
                <a:ea typeface="Cochin"/>
              </a:rPr>
              <a:t>At last, Lil Bud met a human; his spirits soared like a feather.</a:t>
            </a: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0" name="CustomShape 1"/>
          <p:cNvSpPr/>
          <p:nvPr/>
        </p:nvSpPr>
        <p:spPr>
          <a:xfrm>
            <a:off x="3478680" y="803520"/>
            <a:ext cx="3286440" cy="56664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31" name="CustomShape 2"/>
          <p:cNvSpPr/>
          <p:nvPr/>
        </p:nvSpPr>
        <p:spPr>
          <a:xfrm>
            <a:off x="669960" y="1946160"/>
            <a:ext cx="8838360" cy="417888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I know all about vampires,” said Bud’s new friend.</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Really?” Lil Bud said to Evan. “Tell me about them, then.”</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Well, they eat blood, dress in black, and turn into a wolf or bat.”</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Really?” Bud replied, and wanted to laugh, “Imagine that.”</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2" name="CustomShape 1"/>
          <p:cNvSpPr/>
          <p:nvPr/>
        </p:nvSpPr>
        <p:spPr>
          <a:xfrm>
            <a:off x="3017520" y="457200"/>
            <a:ext cx="4079880" cy="122760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33" name="CustomShape 2"/>
          <p:cNvSpPr/>
          <p:nvPr/>
        </p:nvSpPr>
        <p:spPr>
          <a:xfrm>
            <a:off x="1097280" y="1645920"/>
            <a:ext cx="8046360" cy="4754520"/>
          </a:xfrm>
          <a:prstGeom prst="rect">
            <a:avLst/>
          </a:prstGeom>
          <a:noFill/>
          <a:ln>
            <a:noFill/>
          </a:ln>
        </p:spPr>
        <p:style>
          <a:lnRef idx="0"/>
          <a:fillRef idx="0"/>
          <a:effectRef idx="0"/>
          <a:fontRef idx="minor"/>
        </p:style>
        <p:txBody>
          <a:bodyPr lIns="0" rIns="0" tIns="0" bIns="0"/>
          <a:p>
            <a:pPr>
              <a:lnSpc>
                <a:spcPct val="150000"/>
              </a:lnSpc>
            </a:pPr>
            <a:r>
              <a:rPr lang="en-US" sz="2400" strike="noStrike">
                <a:solidFill>
                  <a:srgbClr val="000000"/>
                </a:solidFill>
                <a:latin typeface="Cochin"/>
                <a:ea typeface="DejaVu Sans"/>
              </a:rPr>
              <a:t>   </a:t>
            </a:r>
            <a:endParaRPr/>
          </a:p>
          <a:p>
            <a:pPr algn="ctr">
              <a:lnSpc>
                <a:spcPct val="200000"/>
              </a:lnSpc>
            </a:pPr>
            <a:r>
              <a:rPr lang="en-US" sz="2200" strike="noStrike">
                <a:solidFill>
                  <a:srgbClr val="000000"/>
                </a:solidFill>
                <a:latin typeface="Cochin"/>
                <a:ea typeface="Cochin"/>
              </a:rPr>
              <a:t> “</a:t>
            </a:r>
            <a:r>
              <a:rPr lang="en-US" sz="2200" strike="noStrike">
                <a:solidFill>
                  <a:srgbClr val="000000"/>
                </a:solidFill>
                <a:latin typeface="Cochin"/>
                <a:ea typeface="Cochin"/>
              </a:rPr>
              <a:t>Yeah,” Evan said. “If you ever see one, better run or die.</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Vampires can move really fast, and sometimes they even fly.”</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So you never want to meet a vampire?” Lil Bud asked,</a:t>
            </a:r>
            <a:endParaRPr/>
          </a:p>
          <a:p>
            <a:pPr algn="ctr">
              <a:lnSpc>
                <a:spcPct val="200000"/>
              </a:lnSpc>
            </a:pPr>
            <a:r>
              <a:rPr lang="en-US" sz="2200" strike="noStrike">
                <a:solidFill>
                  <a:srgbClr val="000000"/>
                </a:solidFill>
                <a:latin typeface="Cochin"/>
                <a:ea typeface="Cochin"/>
              </a:rPr>
              <a:t>and decided to hide his secret since Evan never asked.</a:t>
            </a:r>
            <a:endParaRPr/>
          </a:p>
          <a:p>
            <a:pPr algn="ctr">
              <a:lnSpc>
                <a:spcPct val="200000"/>
              </a:lnSpc>
            </a:pPr>
            <a:endParaRPr/>
          </a:p>
          <a:p>
            <a:pPr algn="ctr">
              <a:lnSpc>
                <a:spcPct val="150000"/>
              </a:lnSpc>
            </a:pP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CustomShape 1"/>
          <p:cNvSpPr/>
          <p:nvPr/>
        </p:nvSpPr>
        <p:spPr>
          <a:xfrm>
            <a:off x="3291840" y="365760"/>
            <a:ext cx="3629520" cy="134316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35" name="CustomShape 2"/>
          <p:cNvSpPr/>
          <p:nvPr/>
        </p:nvSpPr>
        <p:spPr>
          <a:xfrm>
            <a:off x="574560" y="1554480"/>
            <a:ext cx="8933040" cy="4903560"/>
          </a:xfrm>
          <a:prstGeom prst="rect">
            <a:avLst/>
          </a:prstGeom>
          <a:noFill/>
          <a:ln>
            <a:noFill/>
          </a:ln>
        </p:spPr>
        <p:style>
          <a:lnRef idx="0"/>
          <a:fillRef idx="0"/>
          <a:effectRef idx="0"/>
          <a:fontRef idx="minor"/>
        </p:style>
        <p:txBody>
          <a:bodyPr lIns="0" rIns="0" tIns="0" bIns="0"/>
          <a:p>
            <a:pPr>
              <a:lnSpc>
                <a:spcPct val="150000"/>
              </a:lnSpc>
            </a:pPr>
            <a:r>
              <a:rPr lang="en-US" sz="2400" strike="noStrike">
                <a:solidFill>
                  <a:srgbClr val="000000"/>
                </a:solidFill>
                <a:latin typeface="Cochin"/>
                <a:ea typeface="DejaVu Sans"/>
              </a:rPr>
              <a:t>   </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I'd loved to meet one,” Evan said, “if he did not bite.</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I like being a little boy, not a ‘creature of the night.’”</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Creature?!!” Bud screamed, as his eyes grew wide.</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Whoever taught you stuff  about vampires, really lied.”</a:t>
            </a:r>
            <a:endParaRPr/>
          </a:p>
          <a:p>
            <a:pPr algn="ctr">
              <a:lnSpc>
                <a:spcPct val="200000"/>
              </a:lnSpc>
            </a:pP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6" name="CustomShape 1"/>
          <p:cNvSpPr/>
          <p:nvPr/>
        </p:nvSpPr>
        <p:spPr>
          <a:xfrm>
            <a:off x="3291840" y="548640"/>
            <a:ext cx="3381840" cy="106848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37" name="CustomShape 2"/>
          <p:cNvSpPr/>
          <p:nvPr/>
        </p:nvSpPr>
        <p:spPr>
          <a:xfrm>
            <a:off x="731520" y="1586520"/>
            <a:ext cx="8933040" cy="4903560"/>
          </a:xfrm>
          <a:prstGeom prst="rect">
            <a:avLst/>
          </a:prstGeom>
          <a:noFill/>
          <a:ln>
            <a:noFill/>
          </a:ln>
        </p:spPr>
        <p:style>
          <a:lnRef idx="0"/>
          <a:fillRef idx="0"/>
          <a:effectRef idx="0"/>
          <a:fontRef idx="minor"/>
        </p:style>
        <p:txBody>
          <a:bodyPr lIns="0" rIns="0" tIns="0" bIns="0"/>
          <a:p>
            <a:pPr>
              <a:lnSpc>
                <a:spcPct val="150000"/>
              </a:lnSpc>
            </a:pPr>
            <a:r>
              <a:rPr lang="en-US" sz="2400" strike="noStrike">
                <a:solidFill>
                  <a:srgbClr val="000000"/>
                </a:solidFill>
                <a:latin typeface="Cochin"/>
                <a:ea typeface="DejaVu Sans"/>
              </a:rPr>
              <a:t>   </a:t>
            </a:r>
            <a:endParaRPr/>
          </a:p>
          <a:p>
            <a:pPr algn="ctr">
              <a:lnSpc>
                <a:spcPct val="200000"/>
              </a:lnSpc>
            </a:pPr>
            <a:r>
              <a:rPr lang="en-US" sz="2200" strike="noStrike">
                <a:solidFill>
                  <a:srgbClr val="000000"/>
                </a:solidFill>
                <a:latin typeface="Cochin"/>
                <a:ea typeface="Cochin"/>
              </a:rPr>
              <a:t>Bud said, “If you want to know the truth, we can become  friends.”</a:t>
            </a:r>
            <a:endParaRPr/>
          </a:p>
          <a:p>
            <a:pPr algn="ctr">
              <a:lnSpc>
                <a:spcPct val="200000"/>
              </a:lnSpc>
            </a:pPr>
            <a:r>
              <a:rPr lang="en-US" sz="2200" strike="noStrike">
                <a:solidFill>
                  <a:srgbClr val="000000"/>
                </a:solidFill>
                <a:latin typeface="Cochin"/>
                <a:ea typeface="Cochin"/>
              </a:rPr>
              <a:t>Evan stood silent, stared and thought, “I wonder what he intends.”</a:t>
            </a:r>
            <a:endParaRPr/>
          </a:p>
          <a:p>
            <a:pPr algn="ctr">
              <a:lnSpc>
                <a:spcPct val="200000"/>
              </a:lnSpc>
            </a:pPr>
            <a:r>
              <a:rPr lang="en-US" sz="2200" strike="noStrike">
                <a:solidFill>
                  <a:srgbClr val="000000"/>
                </a:solidFill>
                <a:latin typeface="Cochin"/>
                <a:ea typeface="Cochin"/>
              </a:rPr>
              <a:t>Evan said, “You mean you  won't drink my blood, or even bite?”</a:t>
            </a:r>
            <a:endParaRPr/>
          </a:p>
          <a:p>
            <a:pPr algn="ctr">
              <a:lnSpc>
                <a:spcPct val="200000"/>
              </a:lnSpc>
            </a:pPr>
            <a:r>
              <a:rPr lang="en-US" sz="2200" strike="noStrike">
                <a:solidFill>
                  <a:srgbClr val="000000"/>
                </a:solidFill>
                <a:latin typeface="Cochin"/>
                <a:ea typeface="Cochin"/>
              </a:rPr>
              <a:t>Lil Bud laughed,”Of course not, silly, that wouldn’t be right.”</a:t>
            </a:r>
            <a:endParaRPr/>
          </a:p>
          <a:p>
            <a:pPr algn="ctr">
              <a:lnSpc>
                <a:spcPct val="120000"/>
              </a:lnSpc>
            </a:pP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8" name="CustomShape 1"/>
          <p:cNvSpPr/>
          <p:nvPr/>
        </p:nvSpPr>
        <p:spPr>
          <a:xfrm>
            <a:off x="914400" y="2651760"/>
            <a:ext cx="8319240" cy="365580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Cochin"/>
              </a:rPr>
              <a:t>From that night on each boy learned about the other's  life.</a:t>
            </a:r>
            <a:endParaRPr/>
          </a:p>
          <a:p>
            <a:pPr algn="ctr">
              <a:lnSpc>
                <a:spcPct val="200000"/>
              </a:lnSpc>
            </a:pPr>
            <a:r>
              <a:rPr lang="en-US" sz="2200" strike="noStrike">
                <a:solidFill>
                  <a:srgbClr val="000000"/>
                </a:solidFill>
                <a:latin typeface="Cochin"/>
                <a:ea typeface="Cochin"/>
              </a:rPr>
              <a:t>Evan played with Bud after dark; and there was no strife.</a:t>
            </a:r>
            <a:endParaRPr/>
          </a:p>
          <a:p>
            <a:pPr algn="ctr">
              <a:lnSpc>
                <a:spcPct val="200000"/>
              </a:lnSpc>
            </a:pPr>
            <a:r>
              <a:rPr lang="en-US" sz="2200" strike="noStrike">
                <a:solidFill>
                  <a:srgbClr val="000000"/>
                </a:solidFill>
                <a:latin typeface="Cochin"/>
                <a:ea typeface="Cochin"/>
              </a:rPr>
              <a:t>Mom said, “That’s nice!” Dad said nothing  more.</a:t>
            </a:r>
            <a:endParaRPr/>
          </a:p>
          <a:p>
            <a:pPr algn="ctr">
              <a:lnSpc>
                <a:spcPct val="200000"/>
              </a:lnSpc>
            </a:pPr>
            <a:r>
              <a:rPr lang="en-US" sz="2200" strike="noStrike">
                <a:solidFill>
                  <a:srgbClr val="000000"/>
                </a:solidFill>
                <a:latin typeface="Cochin"/>
                <a:ea typeface="Cochin"/>
              </a:rPr>
              <a:t> </a:t>
            </a:r>
            <a:r>
              <a:rPr lang="en-US" sz="2200" strike="noStrike">
                <a:solidFill>
                  <a:srgbClr val="000000"/>
                </a:solidFill>
                <a:latin typeface="Cochin"/>
                <a:ea typeface="Cochin"/>
              </a:rPr>
              <a:t>Brother Draco said, “That’s something no vampire’s done before.”</a:t>
            </a:r>
            <a:endParaRPr/>
          </a:p>
        </p:txBody>
      </p:sp>
      <p:sp>
        <p:nvSpPr>
          <p:cNvPr id="239" name="CustomShape 2"/>
          <p:cNvSpPr/>
          <p:nvPr/>
        </p:nvSpPr>
        <p:spPr>
          <a:xfrm>
            <a:off x="3142800" y="897480"/>
            <a:ext cx="3747600" cy="342000"/>
          </a:xfrm>
          <a:prstGeom prst="rect">
            <a:avLst/>
          </a:prstGeom>
          <a:noFill/>
          <a:ln>
            <a:noFill/>
          </a:ln>
        </p:spPr>
        <p:style>
          <a:lnRef idx="0"/>
          <a:fillRef idx="0"/>
          <a:effectRef idx="0"/>
          <a:fontRef idx="minor"/>
        </p:style>
        <p:txBody>
          <a:bodyPr lIns="90000" rIns="90000" tIns="45000" bIns="45000"/>
          <a:p>
            <a:pPr algn="ctr">
              <a:lnSpc>
                <a:spcPct val="100000"/>
              </a:lnSpc>
            </a:pPr>
            <a:r>
              <a:rPr lang="en-US" strike="noStrike">
                <a:solidFill>
                  <a:srgbClr val="000000"/>
                </a:solidFill>
                <a:latin typeface="Arial"/>
                <a:ea typeface="DejaVu Sans"/>
              </a:rPr>
              <a:t>Lil Bud Makes a Human Friend</a:t>
            </a: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0" name="CustomShape 1"/>
          <p:cNvSpPr/>
          <p:nvPr/>
        </p:nvSpPr>
        <p:spPr>
          <a:xfrm>
            <a:off x="504000" y="301320"/>
            <a:ext cx="9070560" cy="1260360"/>
          </a:xfrm>
          <a:prstGeom prst="rect">
            <a:avLst/>
          </a:prstGeom>
          <a:noFill/>
          <a:ln>
            <a:noFill/>
          </a:ln>
        </p:spPr>
        <p:style>
          <a:lnRef idx="0"/>
          <a:fillRef idx="0"/>
          <a:effectRef idx="0"/>
          <a:fontRef idx="minor"/>
        </p:style>
        <p:txBody>
          <a:bodyPr lIns="0" rIns="0" tIns="0" bIns="0" anchor="ctr"/>
          <a:p>
            <a:pPr algn="ctr">
              <a:lnSpc>
                <a:spcPct val="100000"/>
              </a:lnSpc>
            </a:pPr>
            <a:r>
              <a:rPr lang="en-US" sz="3600" strike="noStrike">
                <a:solidFill>
                  <a:srgbClr val="000000"/>
                </a:solidFill>
                <a:latin typeface="Arial"/>
                <a:ea typeface="DejaVu Sans"/>
              </a:rPr>
              <a:t>To Adults</a:t>
            </a:r>
            <a:endParaRPr/>
          </a:p>
        </p:txBody>
      </p:sp>
      <p:sp>
        <p:nvSpPr>
          <p:cNvPr id="191" name="CustomShape 2"/>
          <p:cNvSpPr/>
          <p:nvPr/>
        </p:nvSpPr>
        <p:spPr>
          <a:xfrm>
            <a:off x="822960" y="1768680"/>
            <a:ext cx="8502480" cy="4382640"/>
          </a:xfrm>
          <a:prstGeom prst="rect">
            <a:avLst/>
          </a:prstGeom>
          <a:noFill/>
          <a:ln>
            <a:noFill/>
          </a:ln>
        </p:spPr>
        <p:style>
          <a:lnRef idx="0"/>
          <a:fillRef idx="0"/>
          <a:effectRef idx="0"/>
          <a:fontRef idx="minor"/>
        </p:style>
      </p:sp>
      <p:sp>
        <p:nvSpPr>
          <p:cNvPr id="192" name="CustomShape 3"/>
          <p:cNvSpPr/>
          <p:nvPr/>
        </p:nvSpPr>
        <p:spPr>
          <a:xfrm>
            <a:off x="1828800" y="1828800"/>
            <a:ext cx="6857640" cy="3585600"/>
          </a:xfrm>
          <a:prstGeom prst="rect">
            <a:avLst/>
          </a:prstGeom>
          <a:noFill/>
          <a:ln>
            <a:noFill/>
          </a:ln>
        </p:spPr>
        <p:style>
          <a:lnRef idx="0"/>
          <a:fillRef idx="0"/>
          <a:effectRef idx="0"/>
          <a:fontRef idx="minor"/>
        </p:style>
        <p:txBody>
          <a:bodyPr lIns="90000" rIns="90000" tIns="45000" bIns="45000"/>
          <a:p>
            <a:pPr>
              <a:lnSpc>
                <a:spcPct val="100000"/>
              </a:lnSpc>
            </a:pPr>
            <a:r>
              <a:rPr lang="en-US" sz="2200" strike="noStrike">
                <a:solidFill>
                  <a:srgbClr val="000000"/>
                </a:solidFill>
                <a:latin typeface="Cochin"/>
                <a:ea typeface="DejaVu Sans"/>
              </a:rPr>
              <a:t>This is a First Concept read-aloud storybook designed to spark children's interest in reading, prod their use of imagination, and offer you opportunities to interact with each other and the story. Here is how to use the text.</a:t>
            </a:r>
            <a:endParaRPr/>
          </a:p>
          <a:p>
            <a:pPr>
              <a:lnSpc>
                <a:spcPct val="100000"/>
              </a:lnSpc>
            </a:pPr>
            <a:endParaRPr/>
          </a:p>
          <a:p>
            <a:pPr>
              <a:lnSpc>
                <a:spcPct val="100000"/>
              </a:lnSpc>
            </a:pPr>
            <a:r>
              <a:rPr lang="en-US" sz="2200" strike="noStrike">
                <a:solidFill>
                  <a:srgbClr val="000000"/>
                </a:solidFill>
                <a:latin typeface="Cochin"/>
                <a:ea typeface="DejaVu Sans"/>
              </a:rPr>
              <a:t>Read the complete tale aloud to a child once. Do not worry that the book does not have illustrations. Ask the child to imagine the scenes. Read the tale a second time page by page. Point to the words, if you like, then ask the child to draw scenes on the white pages to complete the storybook.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CustomShape 1"/>
          <p:cNvSpPr/>
          <p:nvPr/>
        </p:nvSpPr>
        <p:spPr>
          <a:xfrm>
            <a:off x="3108960" y="822960"/>
            <a:ext cx="3839040" cy="56664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194" name="CustomShape 2"/>
          <p:cNvSpPr/>
          <p:nvPr/>
        </p:nvSpPr>
        <p:spPr>
          <a:xfrm>
            <a:off x="942120" y="1645920"/>
            <a:ext cx="7652880" cy="2905200"/>
          </a:xfrm>
          <a:prstGeom prst="rect">
            <a:avLst/>
          </a:prstGeom>
          <a:noFill/>
          <a:ln>
            <a:noFill/>
          </a:ln>
        </p:spPr>
        <p:style>
          <a:lnRef idx="0"/>
          <a:fillRef idx="0"/>
          <a:effectRef idx="0"/>
          <a:fontRef idx="minor"/>
        </p:style>
        <p:txBody>
          <a:bodyPr lIns="0" rIns="0" tIns="0" bIns="0" anchor="ctr"/>
          <a:p>
            <a:pPr algn="ctr">
              <a:lnSpc>
                <a:spcPct val="200000"/>
              </a:lnSpc>
            </a:pPr>
            <a:endParaRPr/>
          </a:p>
          <a:p>
            <a:pPr algn="ctr">
              <a:lnSpc>
                <a:spcPct val="200000"/>
              </a:lnSpc>
            </a:pPr>
            <a:r>
              <a:rPr lang="en-US" sz="2200" strike="noStrike">
                <a:solidFill>
                  <a:srgbClr val="000000"/>
                </a:solidFill>
                <a:latin typeface="Cochin"/>
                <a:ea typeface="DejaVu Sans"/>
              </a:rPr>
              <a:t>Lil Bud the Vampire tried, tried, and tried,</a:t>
            </a:r>
            <a:endParaRPr/>
          </a:p>
          <a:p>
            <a:pPr algn="ctr">
              <a:lnSpc>
                <a:spcPct val="200000"/>
              </a:lnSpc>
            </a:pPr>
            <a:r>
              <a:rPr lang="en-US" sz="2200" strike="noStrike">
                <a:solidFill>
                  <a:srgbClr val="000000"/>
                </a:solidFill>
                <a:latin typeface="Cochin"/>
                <a:ea typeface="DejaVu Sans"/>
              </a:rPr>
              <a:t>to hold his joy and excitement, but could not hide,</a:t>
            </a:r>
            <a:endParaRPr/>
          </a:p>
          <a:p>
            <a:pPr algn="ctr">
              <a:lnSpc>
                <a:spcPct val="200000"/>
              </a:lnSpc>
            </a:pPr>
            <a:r>
              <a:rPr lang="en-US" sz="2200" strike="noStrike">
                <a:solidFill>
                  <a:srgbClr val="000000"/>
                </a:solidFill>
                <a:latin typeface="Cochin"/>
                <a:ea typeface="DejaVu Sans"/>
              </a:rPr>
              <a:t>the way he felt about All Hallows Eve, </a:t>
            </a:r>
            <a:endParaRPr/>
          </a:p>
          <a:p>
            <a:pPr algn="ctr">
              <a:lnSpc>
                <a:spcPct val="200000"/>
              </a:lnSpc>
            </a:pPr>
            <a:r>
              <a:rPr lang="en-US" sz="2200" strike="noStrike">
                <a:solidFill>
                  <a:srgbClr val="000000"/>
                </a:solidFill>
                <a:latin typeface="Cochin"/>
                <a:ea typeface="DejaVu Sans"/>
              </a:rPr>
              <a:t>when human kids roamed for what they called Halloween.</a:t>
            </a:r>
            <a:endParaRPr/>
          </a:p>
          <a:p>
            <a:pPr algn="ctr">
              <a:lnSpc>
                <a:spcPct val="200000"/>
              </a:lnSpc>
            </a:pP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5" name="CustomShape 1"/>
          <p:cNvSpPr/>
          <p:nvPr/>
        </p:nvSpPr>
        <p:spPr>
          <a:xfrm>
            <a:off x="731520" y="1863720"/>
            <a:ext cx="8867160" cy="4381920"/>
          </a:xfrm>
          <a:prstGeom prst="rect">
            <a:avLst/>
          </a:prstGeom>
          <a:noFill/>
          <a:ln>
            <a:noFill/>
          </a:ln>
        </p:spPr>
        <p:style>
          <a:lnRef idx="0"/>
          <a:fillRef idx="0"/>
          <a:effectRef idx="0"/>
          <a:fontRef idx="minor"/>
        </p:style>
        <p:txBody>
          <a:bodyPr lIns="0" rIns="0" tIns="0" bIns="0" anchor="ctr"/>
          <a:p>
            <a:pPr algn="ctr">
              <a:lnSpc>
                <a:spcPct val="150000"/>
              </a:lnSpc>
            </a:pPr>
            <a:r>
              <a:rPr lang="en-US" sz="2400" strike="noStrike">
                <a:solidFill>
                  <a:srgbClr val="ffffff"/>
                </a:solidFill>
                <a:latin typeface="Cochin"/>
                <a:ea typeface="DejaVu Sans"/>
              </a:rPr>
              <a:t>  </a:t>
            </a:r>
            <a:r>
              <a:rPr lang="en-US" sz="2400" strike="noStrike">
                <a:solidFill>
                  <a:srgbClr val="000000"/>
                </a:solidFill>
                <a:latin typeface="Cochin"/>
                <a:ea typeface="DejaVu Sans"/>
              </a:rPr>
              <a:t> </a:t>
            </a:r>
            <a:endParaRPr/>
          </a:p>
          <a:p>
            <a:pPr algn="ctr">
              <a:lnSpc>
                <a:spcPct val="150000"/>
              </a:lnSpc>
            </a:pPr>
            <a:endParaRPr/>
          </a:p>
          <a:p>
            <a:pPr algn="ctr">
              <a:lnSpc>
                <a:spcPct val="150000"/>
              </a:lnSpc>
            </a:pPr>
            <a:endParaRPr/>
          </a:p>
        </p:txBody>
      </p:sp>
      <p:sp>
        <p:nvSpPr>
          <p:cNvPr id="196" name="CustomShape 2"/>
          <p:cNvSpPr/>
          <p:nvPr/>
        </p:nvSpPr>
        <p:spPr>
          <a:xfrm>
            <a:off x="822960" y="2011680"/>
            <a:ext cx="8227800" cy="466164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DejaVu Sans"/>
              </a:rPr>
              <a:t>Bud usually hid from humans, as he traveled in the night.</a:t>
            </a:r>
            <a:endParaRPr/>
          </a:p>
          <a:p>
            <a:pPr algn="ctr">
              <a:lnSpc>
                <a:spcPct val="200000"/>
              </a:lnSpc>
            </a:pPr>
            <a:r>
              <a:rPr lang="en-US" sz="2200" strike="noStrike">
                <a:solidFill>
                  <a:srgbClr val="000000"/>
                </a:solidFill>
                <a:latin typeface="Cochin"/>
                <a:ea typeface="DejaVu Sans"/>
              </a:rPr>
              <a:t>The little kid never wanted to give anyone a fright.</a:t>
            </a:r>
            <a:endParaRPr/>
          </a:p>
          <a:p>
            <a:pPr algn="ctr">
              <a:lnSpc>
                <a:spcPct val="200000"/>
              </a:lnSpc>
            </a:pPr>
            <a:r>
              <a:rPr lang="en-US" sz="2200" strike="noStrike">
                <a:solidFill>
                  <a:srgbClr val="000000"/>
                </a:solidFill>
                <a:latin typeface="Cochin"/>
                <a:ea typeface="DejaVu Sans"/>
              </a:rPr>
              <a:t>Yet once a year came the time when he did not have to fear.</a:t>
            </a:r>
            <a:endParaRPr/>
          </a:p>
          <a:p>
            <a:pPr algn="ctr">
              <a:lnSpc>
                <a:spcPct val="200000"/>
              </a:lnSpc>
            </a:pPr>
            <a:r>
              <a:rPr lang="en-US" sz="2200" strike="noStrike">
                <a:solidFill>
                  <a:srgbClr val="000000"/>
                </a:solidFill>
                <a:latin typeface="Cochin"/>
                <a:ea typeface="DejaVu Sans"/>
              </a:rPr>
              <a:t>On Halloween, even to humans vampires were dear.</a:t>
            </a:r>
            <a:endParaRPr/>
          </a:p>
          <a:p>
            <a:pPr algn="ctr">
              <a:lnSpc>
                <a:spcPct val="150000"/>
              </a:lnSpc>
            </a:pPr>
            <a:r>
              <a:rPr lang="en-US" sz="2400" strike="noStrike">
                <a:solidFill>
                  <a:srgbClr val="000000"/>
                </a:solidFill>
                <a:latin typeface="Cochin"/>
                <a:ea typeface="DejaVu Sans"/>
              </a:rPr>
              <a:t>  </a:t>
            </a:r>
            <a:endParaRPr/>
          </a:p>
        </p:txBody>
      </p:sp>
      <p:sp>
        <p:nvSpPr>
          <p:cNvPr id="197" name="CustomShape 3"/>
          <p:cNvSpPr/>
          <p:nvPr/>
        </p:nvSpPr>
        <p:spPr>
          <a:xfrm>
            <a:off x="3383280" y="936360"/>
            <a:ext cx="3317040" cy="342360"/>
          </a:xfrm>
          <a:prstGeom prst="rect">
            <a:avLst/>
          </a:prstGeom>
          <a:noFill/>
          <a:ln>
            <a:noFill/>
          </a:ln>
        </p:spPr>
        <p:style>
          <a:lnRef idx="0"/>
          <a:fillRef idx="0"/>
          <a:effectRef idx="0"/>
          <a:fontRef idx="minor"/>
        </p:style>
        <p:txBody>
          <a:bodyPr lIns="90000" rIns="90000" tIns="45000" bIns="45000"/>
          <a:p>
            <a:pPr algn="ctr">
              <a:lnSpc>
                <a:spcPct val="100000"/>
              </a:lnSpc>
            </a:pPr>
            <a:r>
              <a:rPr lang="en-US" strike="noStrike">
                <a:solidFill>
                  <a:srgbClr val="000000"/>
                </a:solidFill>
                <a:latin typeface="Arial"/>
                <a:ea typeface="DejaVu Sans"/>
              </a:rPr>
              <a:t>Lil Bud Makes a Human Friend</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CustomShape 1"/>
          <p:cNvSpPr/>
          <p:nvPr/>
        </p:nvSpPr>
        <p:spPr>
          <a:xfrm>
            <a:off x="3456000" y="479880"/>
            <a:ext cx="3165480" cy="119736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199" name="CustomShape 2"/>
          <p:cNvSpPr/>
          <p:nvPr/>
        </p:nvSpPr>
        <p:spPr>
          <a:xfrm>
            <a:off x="731520" y="1658520"/>
            <a:ext cx="8592840" cy="4381920"/>
          </a:xfrm>
          <a:prstGeom prst="rect">
            <a:avLst/>
          </a:prstGeom>
          <a:noFill/>
          <a:ln>
            <a:noFill/>
          </a:ln>
        </p:spPr>
        <p:style>
          <a:lnRef idx="0"/>
          <a:fillRef idx="0"/>
          <a:effectRef idx="0"/>
          <a:fontRef idx="minor"/>
        </p:style>
        <p:txBody>
          <a:bodyPr lIns="0" rIns="0" tIns="0" bIns="0"/>
          <a:p>
            <a:pPr algn="ctr">
              <a:lnSpc>
                <a:spcPct val="150000"/>
              </a:lnSpc>
            </a:pPr>
            <a:r>
              <a:rPr lang="en-US" sz="2400" strike="noStrike">
                <a:solidFill>
                  <a:srgbClr val="000000"/>
                </a:solidFill>
                <a:latin typeface="Cochin"/>
                <a:ea typeface="DejaVu Sans"/>
              </a:rPr>
              <a:t>  </a:t>
            </a:r>
            <a:r>
              <a:rPr lang="en-US" sz="2000" strike="noStrike">
                <a:solidFill>
                  <a:srgbClr val="000000"/>
                </a:solidFill>
                <a:latin typeface="Cochin"/>
                <a:ea typeface="DejaVu Sans"/>
              </a:rPr>
              <a:t> </a:t>
            </a:r>
            <a:endParaRPr/>
          </a:p>
          <a:p>
            <a:pPr algn="ctr">
              <a:lnSpc>
                <a:spcPct val="120000"/>
              </a:lnSpc>
            </a:pPr>
            <a:endParaRPr/>
          </a:p>
          <a:p>
            <a:pPr algn="ctr">
              <a:lnSpc>
                <a:spcPct val="200000"/>
              </a:lnSpc>
            </a:pPr>
            <a:r>
              <a:rPr lang="en-US" sz="2200" strike="noStrike">
                <a:solidFill>
                  <a:srgbClr val="000000"/>
                </a:solidFill>
                <a:latin typeface="Cochin"/>
                <a:ea typeface="DejaVu Sans"/>
              </a:rPr>
              <a:t>“</a:t>
            </a:r>
            <a:r>
              <a:rPr lang="en-US" sz="2200" strike="noStrike">
                <a:solidFill>
                  <a:srgbClr val="000000"/>
                </a:solidFill>
                <a:latin typeface="Cochin"/>
                <a:ea typeface="DejaVu Sans"/>
              </a:rPr>
              <a:t>It is almost Halloween,Mom” Lil Bud said,</a:t>
            </a:r>
            <a:endParaRPr/>
          </a:p>
          <a:p>
            <a:pPr algn="ctr">
              <a:lnSpc>
                <a:spcPct val="200000"/>
              </a:lnSpc>
            </a:pPr>
            <a:r>
              <a:rPr lang="en-US" sz="2200" strike="noStrike">
                <a:solidFill>
                  <a:srgbClr val="000000"/>
                </a:solidFill>
                <a:latin typeface="Cochin"/>
                <a:ea typeface="DejaVu Sans"/>
              </a:rPr>
              <a:t>as thoughts of making human friends danced in his head.</a:t>
            </a:r>
            <a:endParaRPr/>
          </a:p>
          <a:p>
            <a:pPr algn="ctr">
              <a:lnSpc>
                <a:spcPct val="200000"/>
              </a:lnSpc>
            </a:pPr>
            <a:r>
              <a:rPr lang="en-US" sz="2200" strike="noStrike">
                <a:solidFill>
                  <a:srgbClr val="000000"/>
                </a:solidFill>
                <a:latin typeface="Cochin"/>
                <a:ea typeface="DejaVu Sans"/>
              </a:rPr>
              <a:t>I am going to meet some new kids,” he said with glee,</a:t>
            </a:r>
            <a:endParaRPr/>
          </a:p>
          <a:p>
            <a:pPr algn="ctr">
              <a:lnSpc>
                <a:spcPct val="200000"/>
              </a:lnSpc>
            </a:pPr>
            <a:r>
              <a:rPr lang="en-US" sz="2200" strike="noStrike">
                <a:solidFill>
                  <a:srgbClr val="000000"/>
                </a:solidFill>
                <a:latin typeface="Cochin"/>
                <a:ea typeface="DejaVu Sans"/>
              </a:rPr>
              <a:t>Then, my playmates will be more than vampires, see?”</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0" name="CustomShape 1"/>
          <p:cNvSpPr/>
          <p:nvPr/>
        </p:nvSpPr>
        <p:spPr>
          <a:xfrm>
            <a:off x="731520" y="2247840"/>
            <a:ext cx="8502120" cy="476964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DejaVu Sans"/>
              </a:rPr>
              <a:t>Now Lil Bud loved the other vampire kids.</a:t>
            </a:r>
            <a:endParaRPr/>
          </a:p>
          <a:p>
            <a:pPr algn="ctr">
              <a:lnSpc>
                <a:spcPct val="200000"/>
              </a:lnSpc>
            </a:pPr>
            <a:r>
              <a:rPr lang="en-US" sz="2200" strike="noStrike">
                <a:solidFill>
                  <a:srgbClr val="000000"/>
                </a:solidFill>
                <a:latin typeface="Cochin"/>
                <a:ea typeface="DejaVu Sans"/>
              </a:rPr>
              <a:t>He enjoyed games and the other things they did,</a:t>
            </a:r>
            <a:endParaRPr/>
          </a:p>
          <a:p>
            <a:pPr algn="ctr">
              <a:lnSpc>
                <a:spcPct val="200000"/>
              </a:lnSpc>
            </a:pPr>
            <a:r>
              <a:rPr lang="en-US" sz="2200" strike="noStrike">
                <a:solidFill>
                  <a:srgbClr val="000000"/>
                </a:solidFill>
                <a:latin typeface="Cochin"/>
                <a:ea typeface="DejaVu Sans"/>
              </a:rPr>
              <a:t>but he never had a human friend,</a:t>
            </a:r>
            <a:endParaRPr/>
          </a:p>
          <a:p>
            <a:pPr algn="ctr">
              <a:lnSpc>
                <a:spcPct val="200000"/>
              </a:lnSpc>
            </a:pPr>
            <a:r>
              <a:rPr lang="en-US" sz="2200" strike="noStrike">
                <a:solidFill>
                  <a:srgbClr val="000000"/>
                </a:solidFill>
                <a:latin typeface="Cochin"/>
                <a:ea typeface="DejaVu Sans"/>
              </a:rPr>
              <a:t>so Bud did not know where to start or end.</a:t>
            </a:r>
            <a:endParaRPr/>
          </a:p>
        </p:txBody>
      </p:sp>
      <p:sp>
        <p:nvSpPr>
          <p:cNvPr id="201" name="CustomShape 2"/>
          <p:cNvSpPr/>
          <p:nvPr/>
        </p:nvSpPr>
        <p:spPr>
          <a:xfrm>
            <a:off x="3460320" y="489600"/>
            <a:ext cx="3165480" cy="119736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2" name="CustomShape 1"/>
          <p:cNvSpPr/>
          <p:nvPr/>
        </p:nvSpPr>
        <p:spPr>
          <a:xfrm>
            <a:off x="3456000" y="479880"/>
            <a:ext cx="3165480" cy="119736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03" name="CustomShape 2"/>
          <p:cNvSpPr/>
          <p:nvPr/>
        </p:nvSpPr>
        <p:spPr>
          <a:xfrm>
            <a:off x="712440" y="1554480"/>
            <a:ext cx="8703360" cy="4812120"/>
          </a:xfrm>
          <a:prstGeom prst="rect">
            <a:avLst/>
          </a:prstGeom>
          <a:noFill/>
          <a:ln>
            <a:noFill/>
          </a:ln>
        </p:spPr>
        <p:style>
          <a:lnRef idx="0"/>
          <a:fillRef idx="0"/>
          <a:effectRef idx="0"/>
          <a:fontRef idx="minor"/>
        </p:style>
        <p:txBody>
          <a:bodyPr lIns="0" rIns="0" tIns="0" bIns="0"/>
          <a:p>
            <a:pPr algn="ctr">
              <a:lnSpc>
                <a:spcPct val="200000"/>
              </a:lnSpc>
            </a:pPr>
            <a:r>
              <a:rPr lang="en-US" sz="2800" strike="noStrike">
                <a:solidFill>
                  <a:srgbClr val="000000"/>
                </a:solidFill>
                <a:latin typeface="Cochin"/>
                <a:ea typeface="DejaVu Sans"/>
              </a:rPr>
              <a:t>   </a:t>
            </a:r>
            <a:endParaRPr/>
          </a:p>
          <a:p>
            <a:pPr algn="ctr">
              <a:lnSpc>
                <a:spcPct val="200000"/>
              </a:lnSpc>
            </a:pPr>
            <a:r>
              <a:rPr lang="en-US" sz="2200" strike="noStrike">
                <a:solidFill>
                  <a:srgbClr val="000000"/>
                </a:solidFill>
                <a:latin typeface="Cochin"/>
                <a:ea typeface="Cochin"/>
              </a:rPr>
              <a:t>Mom listened to Lil Bud without  a word of doubt,</a:t>
            </a:r>
            <a:endParaRPr/>
          </a:p>
          <a:p>
            <a:pPr algn="ctr">
              <a:lnSpc>
                <a:spcPct val="200000"/>
              </a:lnSpc>
            </a:pPr>
            <a:r>
              <a:rPr lang="en-US" sz="2200" strike="noStrike">
                <a:solidFill>
                  <a:srgbClr val="000000"/>
                </a:solidFill>
                <a:latin typeface="Cochin"/>
                <a:ea typeface="Cochin"/>
              </a:rPr>
              <a:t>afraid that his dream could never come about.</a:t>
            </a:r>
            <a:endParaRPr/>
          </a:p>
          <a:p>
            <a:pPr algn="ctr">
              <a:lnSpc>
                <a:spcPct val="200000"/>
              </a:lnSpc>
            </a:pPr>
            <a:r>
              <a:rPr lang="en-US" sz="2200" strike="noStrike">
                <a:solidFill>
                  <a:srgbClr val="000000"/>
                </a:solidFill>
                <a:latin typeface="Cochin"/>
                <a:ea typeface="Cochin"/>
              </a:rPr>
              <a:t>She thought, “Humans have reasons to stay apart,” </a:t>
            </a:r>
            <a:endParaRPr/>
          </a:p>
          <a:p>
            <a:pPr algn="ctr">
              <a:lnSpc>
                <a:spcPct val="200000"/>
              </a:lnSpc>
            </a:pPr>
            <a:r>
              <a:rPr lang="en-US" sz="2200" strike="noStrike">
                <a:solidFill>
                  <a:srgbClr val="000000"/>
                </a:solidFill>
                <a:latin typeface="Cochin"/>
                <a:ea typeface="Cochin"/>
              </a:rPr>
              <a:t>but did not want to break her child’s heart.</a:t>
            </a:r>
            <a:endParaRPr/>
          </a:p>
          <a:p>
            <a:pPr algn="ctr">
              <a:lnSpc>
                <a:spcPct val="200000"/>
              </a:lnSpc>
            </a:pPr>
            <a:r>
              <a:rPr lang="en-US" sz="2400" strike="noStrike">
                <a:solidFill>
                  <a:srgbClr val="000000"/>
                </a:solidFill>
                <a:latin typeface="Cochin"/>
                <a:ea typeface="Cochin"/>
              </a:rPr>
              <a:t>   </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4" name="CustomShape 1"/>
          <p:cNvSpPr/>
          <p:nvPr/>
        </p:nvSpPr>
        <p:spPr>
          <a:xfrm>
            <a:off x="3460320" y="489600"/>
            <a:ext cx="3165480" cy="1197360"/>
          </a:xfrm>
          <a:prstGeom prst="rect">
            <a:avLst/>
          </a:prstGeom>
          <a:noFill/>
          <a:ln>
            <a:noFill/>
          </a:ln>
        </p:spPr>
        <p:style>
          <a:lnRef idx="0"/>
          <a:fillRef idx="0"/>
          <a:effectRef idx="0"/>
          <a:fontRef idx="minor"/>
        </p:style>
        <p:txBody>
          <a:bodyPr lIns="0" rIns="0" tIns="0" bIns="0" anchor="ctr"/>
          <a:p>
            <a:pPr algn="ctr">
              <a:lnSpc>
                <a:spcPct val="100000"/>
              </a:lnSpc>
            </a:pPr>
            <a:r>
              <a:rPr lang="en-US" strike="noStrike">
                <a:solidFill>
                  <a:srgbClr val="000000"/>
                </a:solidFill>
                <a:latin typeface="Arial"/>
                <a:ea typeface="DejaVu Sans"/>
              </a:rPr>
              <a:t>Lil Bud Makes a Human Friend</a:t>
            </a:r>
            <a:endParaRPr/>
          </a:p>
        </p:txBody>
      </p:sp>
      <p:sp>
        <p:nvSpPr>
          <p:cNvPr id="205" name="CustomShape 2"/>
          <p:cNvSpPr/>
          <p:nvPr/>
        </p:nvSpPr>
        <p:spPr>
          <a:xfrm>
            <a:off x="822960" y="1905120"/>
            <a:ext cx="8410680" cy="3489480"/>
          </a:xfrm>
          <a:prstGeom prst="rect">
            <a:avLst/>
          </a:prstGeom>
          <a:noFill/>
          <a:ln>
            <a:noFill/>
          </a:ln>
        </p:spPr>
        <p:style>
          <a:lnRef idx="0"/>
          <a:fillRef idx="0"/>
          <a:effectRef idx="0"/>
          <a:fontRef idx="minor"/>
        </p:style>
        <p:txBody>
          <a:bodyPr lIns="90000" rIns="90000" tIns="45000" bIns="45000"/>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That’s really nice,” she said to Lil Bud,</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If you bring a human home, make sure he likes blood.”</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Why a human friend?,” Mom’s thoughts began to roll.</a:t>
            </a:r>
            <a:endParaRPr/>
          </a:p>
          <a:p>
            <a:pPr algn="ctr">
              <a:lnSpc>
                <a:spcPct val="200000"/>
              </a:lnSpc>
            </a:pPr>
            <a:r>
              <a:rPr lang="en-US" sz="2200" strike="noStrike">
                <a:solidFill>
                  <a:srgbClr val="000000"/>
                </a:solidFill>
                <a:latin typeface="Cochin"/>
                <a:ea typeface="Cochin"/>
              </a:rPr>
              <a:t>“</a:t>
            </a:r>
            <a:r>
              <a:rPr lang="en-US" sz="2200" strike="noStrike">
                <a:solidFill>
                  <a:srgbClr val="000000"/>
                </a:solidFill>
                <a:latin typeface="Cochin"/>
                <a:ea typeface="Cochin"/>
              </a:rPr>
              <a:t>My son should make pals with a ghoul, a witch or a troll.”</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